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3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85" r:id="rId11"/>
    <p:sldId id="286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</p:sldIdLst>
  <p:sldSz cx="9144000" cy="5143500" type="screen16x9"/>
  <p:notesSz cx="6858000" cy="9144000"/>
  <p:embeddedFontLst>
    <p:embeddedFont>
      <p:font typeface="Karla" panose="020B0604020202020204" charset="0"/>
      <p:regular r:id="rId34"/>
      <p:bold r:id="rId35"/>
      <p:italic r:id="rId36"/>
      <p:boldItalic r:id="rId37"/>
    </p:embeddedFont>
    <p:embeddedFont>
      <p:font typeface="Montserrat" panose="020B0604020202020204" charset="0"/>
      <p:regular r:id="rId38"/>
      <p:bold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5" d="100"/>
          <a:sy n="145" d="100"/>
        </p:scale>
        <p:origin x="-654" y="-10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har char="●"/>
              <a:defRPr sz="1100"/>
            </a:lvl1pPr>
            <a:lvl2pPr lvl="1">
              <a:spcBef>
                <a:spcPts val="0"/>
              </a:spcBef>
              <a:buChar char="○"/>
              <a:defRPr sz="1100"/>
            </a:lvl2pPr>
            <a:lvl3pPr lvl="2">
              <a:spcBef>
                <a:spcPts val="0"/>
              </a:spcBef>
              <a:buChar char="■"/>
              <a:defRPr sz="1100"/>
            </a:lvl3pPr>
            <a:lvl4pPr lvl="3">
              <a:spcBef>
                <a:spcPts val="0"/>
              </a:spcBef>
              <a:buChar char="●"/>
              <a:defRPr sz="1100"/>
            </a:lvl4pPr>
            <a:lvl5pPr lvl="4">
              <a:spcBef>
                <a:spcPts val="0"/>
              </a:spcBef>
              <a:buChar char="○"/>
              <a:defRPr sz="1100"/>
            </a:lvl5pPr>
            <a:lvl6pPr lvl="5">
              <a:spcBef>
                <a:spcPts val="0"/>
              </a:spcBef>
              <a:buChar char="■"/>
              <a:defRPr sz="1100"/>
            </a:lvl6pPr>
            <a:lvl7pPr lvl="6">
              <a:spcBef>
                <a:spcPts val="0"/>
              </a:spcBef>
              <a:buChar char="●"/>
              <a:defRPr sz="1100"/>
            </a:lvl7pPr>
            <a:lvl8pPr lvl="7">
              <a:spcBef>
                <a:spcPts val="0"/>
              </a:spcBef>
              <a:buChar char="○"/>
              <a:defRPr sz="1100"/>
            </a:lvl8pPr>
            <a:lvl9pPr lvl="8">
              <a:spcBef>
                <a:spcPts val="0"/>
              </a:spcBef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00606195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akizukidenshi.com/download/ds/aosong/DHT11.pdf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Shape 1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Shape 1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https://akizukidenshi.com/download/ds/aosong/DHT11.pdf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endParaRPr/>
          </a:p>
          <a:p>
            <a:pPr lvl="0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Shape 1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Shape 21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Shape 2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Shape 23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Shape 2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Shape 2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Shape 2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Shape 2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Shape 3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Shape 32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Shape 33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Shape 3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Shape 3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Shape 3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Shape 3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Shape 3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Shape 3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Shape 3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Shape 3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Shape 3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Shape 4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Shape 4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Shape 4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Shape 4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Shape 43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Shape 4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lvl="0" indent="-698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Shape 1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indent="29210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/>
              <a:t>燒錄指令：</a:t>
            </a:r>
          </a:p>
          <a:p>
            <a:pPr lvl="0" indent="29210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/>
              <a:t>esptool.py --port com12 --baud 460800 write_flash --flash_size=detect -fm dio 0 py-esp8266-20170108-v1.8.7.bin</a:t>
            </a:r>
          </a:p>
          <a:p>
            <a:pPr lvl="0" indent="29210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/>
              <a:t>以下為過程的訊息，32m--&gt;32Mb--&gt;4MB</a:t>
            </a:r>
          </a:p>
          <a:p>
            <a:pPr lvl="0" indent="29210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/>
              <a:t>esptool.py v1.3</a:t>
            </a:r>
          </a:p>
          <a:p>
            <a:pPr lvl="0" indent="29210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/>
              <a:t>Connecting....</a:t>
            </a:r>
          </a:p>
          <a:p>
            <a:pPr lvl="0" indent="29210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/>
              <a:t>Auto-detected Flash size: 32m</a:t>
            </a:r>
          </a:p>
          <a:p>
            <a:pPr lvl="0" indent="29210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/>
              <a:t>Running Cesanta flasher stub...</a:t>
            </a:r>
          </a:p>
          <a:p>
            <a:pPr lvl="0" indent="29210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/>
              <a:t>Flash params set to 0x0240</a:t>
            </a:r>
          </a:p>
          <a:p>
            <a:pPr lvl="0" indent="29210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/>
              <a:t>Wrote 589824 bytes at 0x0 in 13.2 seconds (357.5 kbit/s)...</a:t>
            </a:r>
          </a:p>
          <a:p>
            <a:pPr lvl="0" indent="29210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/>
              <a:t>Leaving...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Shape 12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Shape 1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Shape 1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/>
          <p:nvPr/>
        </p:nvSpPr>
        <p:spPr>
          <a:xfrm>
            <a:off x="218925" y="-9675"/>
            <a:ext cx="5276875" cy="5167075"/>
          </a:xfrm>
          <a:custGeom>
            <a:avLst/>
            <a:gdLst/>
            <a:ahLst/>
            <a:cxnLst/>
            <a:rect l="0" t="0" r="0" b="0"/>
            <a:pathLst>
              <a:path w="211075" h="206683" extrusionOk="0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10" name="Shape 10"/>
          <p:cNvSpPr/>
          <p:nvPr/>
        </p:nvSpPr>
        <p:spPr>
          <a:xfrm>
            <a:off x="-9675" y="-9675"/>
            <a:ext cx="5276875" cy="5167075"/>
          </a:xfrm>
          <a:custGeom>
            <a:avLst/>
            <a:gdLst/>
            <a:ahLst/>
            <a:cxnLst/>
            <a:rect l="0" t="0" r="0" b="0"/>
            <a:pathLst>
              <a:path w="211075" h="206683" extrusionOk="0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1" name="Shape 11"/>
          <p:cNvSpPr txBox="1">
            <a:spLocks noGrp="1"/>
          </p:cNvSpPr>
          <p:nvPr>
            <p:ph type="ctrTitle"/>
          </p:nvPr>
        </p:nvSpPr>
        <p:spPr>
          <a:xfrm>
            <a:off x="648300" y="3175950"/>
            <a:ext cx="3530700" cy="11819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3600"/>
            </a:lvl1pPr>
            <a:lvl2pPr lvl="1">
              <a:spcBef>
                <a:spcPts val="0"/>
              </a:spcBef>
              <a:buSzPct val="100000"/>
              <a:defRPr sz="3600"/>
            </a:lvl2pPr>
            <a:lvl3pPr lvl="2">
              <a:spcBef>
                <a:spcPts val="0"/>
              </a:spcBef>
              <a:buSzPct val="100000"/>
              <a:defRPr sz="3600"/>
            </a:lvl3pPr>
            <a:lvl4pPr lvl="3">
              <a:spcBef>
                <a:spcPts val="0"/>
              </a:spcBef>
              <a:buSzPct val="100000"/>
              <a:defRPr sz="3600"/>
            </a:lvl4pPr>
            <a:lvl5pPr lvl="4">
              <a:spcBef>
                <a:spcPts val="0"/>
              </a:spcBef>
              <a:buSzPct val="100000"/>
              <a:defRPr sz="3600"/>
            </a:lvl5pPr>
            <a:lvl6pPr lvl="5">
              <a:spcBef>
                <a:spcPts val="0"/>
              </a:spcBef>
              <a:buSzPct val="100000"/>
              <a:defRPr sz="3600"/>
            </a:lvl6pPr>
            <a:lvl7pPr lvl="6">
              <a:spcBef>
                <a:spcPts val="0"/>
              </a:spcBef>
              <a:buSzPct val="100000"/>
              <a:defRPr sz="3600"/>
            </a:lvl7pPr>
            <a:lvl8pPr lvl="7">
              <a:spcBef>
                <a:spcPts val="0"/>
              </a:spcBef>
              <a:buSzPct val="100000"/>
              <a:defRPr sz="3600"/>
            </a:lvl8pPr>
            <a:lvl9pPr lvl="8">
              <a:spcBef>
                <a:spcPts val="0"/>
              </a:spcBef>
              <a:buSzPct val="100000"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/>
          <p:nvPr/>
        </p:nvSpPr>
        <p:spPr>
          <a:xfrm>
            <a:off x="228600" y="-10437"/>
            <a:ext cx="8229314" cy="5164386"/>
          </a:xfrm>
          <a:custGeom>
            <a:avLst/>
            <a:gdLst/>
            <a:ahLst/>
            <a:cxnLst/>
            <a:rect l="0" t="0" r="0" b="0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55" name="Shape 55"/>
          <p:cNvSpPr/>
          <p:nvPr/>
        </p:nvSpPr>
        <p:spPr>
          <a:xfrm>
            <a:off x="0" y="-10437"/>
            <a:ext cx="8229314" cy="5164386"/>
          </a:xfrm>
          <a:custGeom>
            <a:avLst/>
            <a:gdLst/>
            <a:ahLst/>
            <a:cxnLst/>
            <a:rect l="0" t="0" r="0" b="0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56" name="Shape 56"/>
          <p:cNvSpPr txBox="1">
            <a:spLocks noGrp="1"/>
          </p:cNvSpPr>
          <p:nvPr>
            <p:ph type="body" idx="1"/>
          </p:nvPr>
        </p:nvSpPr>
        <p:spPr>
          <a:xfrm>
            <a:off x="841000" y="4025300"/>
            <a:ext cx="7845899" cy="5195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360"/>
              </a:spcBef>
              <a:buNone/>
              <a:defRPr/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/>
          <p:nvPr/>
        </p:nvSpPr>
        <p:spPr>
          <a:xfrm>
            <a:off x="228600" y="-10437"/>
            <a:ext cx="8229314" cy="5164386"/>
          </a:xfrm>
          <a:custGeom>
            <a:avLst/>
            <a:gdLst/>
            <a:ahLst/>
            <a:cxnLst/>
            <a:rect l="0" t="0" r="0" b="0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59" name="Shape 59"/>
          <p:cNvSpPr/>
          <p:nvPr/>
        </p:nvSpPr>
        <p:spPr>
          <a:xfrm>
            <a:off x="0" y="-10437"/>
            <a:ext cx="8229314" cy="5164386"/>
          </a:xfrm>
          <a:custGeom>
            <a:avLst/>
            <a:gdLst/>
            <a:ahLst/>
            <a:cxnLst/>
            <a:rect l="0" t="0" r="0" b="0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Empty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btitl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/>
          <p:nvPr/>
        </p:nvSpPr>
        <p:spPr>
          <a:xfrm>
            <a:off x="218925" y="-9675"/>
            <a:ext cx="5276875" cy="5167075"/>
          </a:xfrm>
          <a:custGeom>
            <a:avLst/>
            <a:gdLst/>
            <a:ahLst/>
            <a:cxnLst/>
            <a:rect l="0" t="0" r="0" b="0"/>
            <a:pathLst>
              <a:path w="211075" h="206683" extrusionOk="0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14" name="Shape 14"/>
          <p:cNvSpPr/>
          <p:nvPr/>
        </p:nvSpPr>
        <p:spPr>
          <a:xfrm>
            <a:off x="-9675" y="-9675"/>
            <a:ext cx="5276875" cy="5167075"/>
          </a:xfrm>
          <a:custGeom>
            <a:avLst/>
            <a:gdLst/>
            <a:ahLst/>
            <a:cxnLst/>
            <a:rect l="0" t="0" r="0" b="0"/>
            <a:pathLst>
              <a:path w="211075" h="206683" extrusionOk="0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5" name="Shape 15"/>
          <p:cNvSpPr txBox="1">
            <a:spLocks noGrp="1"/>
          </p:cNvSpPr>
          <p:nvPr>
            <p:ph type="ctrTitle"/>
          </p:nvPr>
        </p:nvSpPr>
        <p:spPr>
          <a:xfrm>
            <a:off x="648300" y="1354750"/>
            <a:ext cx="3522300" cy="29897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SzPct val="100000"/>
              <a:defRPr sz="3000"/>
            </a:lvl1pPr>
            <a:lvl2pPr lvl="1" rtl="0">
              <a:spcBef>
                <a:spcPts val="0"/>
              </a:spcBef>
              <a:buSzPct val="100000"/>
              <a:defRPr sz="3000"/>
            </a:lvl2pPr>
            <a:lvl3pPr lvl="2" rtl="0">
              <a:spcBef>
                <a:spcPts val="0"/>
              </a:spcBef>
              <a:buSzPct val="100000"/>
              <a:defRPr sz="3000"/>
            </a:lvl3pPr>
            <a:lvl4pPr lvl="3" rtl="0">
              <a:spcBef>
                <a:spcPts val="0"/>
              </a:spcBef>
              <a:buSzPct val="100000"/>
              <a:defRPr sz="3000"/>
            </a:lvl4pPr>
            <a:lvl5pPr lvl="4" rtl="0">
              <a:spcBef>
                <a:spcPts val="0"/>
              </a:spcBef>
              <a:buSzPct val="100000"/>
              <a:defRPr sz="3000"/>
            </a:lvl5pPr>
            <a:lvl6pPr lvl="5" rtl="0">
              <a:spcBef>
                <a:spcPts val="0"/>
              </a:spcBef>
              <a:buSzPct val="100000"/>
              <a:defRPr sz="3000"/>
            </a:lvl6pPr>
            <a:lvl7pPr lvl="6" rtl="0">
              <a:spcBef>
                <a:spcPts val="0"/>
              </a:spcBef>
              <a:buSzPct val="100000"/>
              <a:defRPr sz="3000"/>
            </a:lvl7pPr>
            <a:lvl8pPr lvl="7" rtl="0">
              <a:spcBef>
                <a:spcPts val="0"/>
              </a:spcBef>
              <a:buSzPct val="100000"/>
              <a:defRPr sz="3000"/>
            </a:lvl8pPr>
            <a:lvl9pPr lvl="8" rtl="0">
              <a:spcBef>
                <a:spcPts val="0"/>
              </a:spcBef>
              <a:buSzPct val="100000"/>
              <a:defRPr sz="3000"/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ubTitle" idx="1"/>
          </p:nvPr>
        </p:nvSpPr>
        <p:spPr>
          <a:xfrm>
            <a:off x="6724950" y="3265700"/>
            <a:ext cx="1906199" cy="10316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r" rtl="0">
              <a:spcBef>
                <a:spcPts val="0"/>
              </a:spcBef>
              <a:buClr>
                <a:srgbClr val="FFFFFF"/>
              </a:buClr>
              <a:buSzPct val="100000"/>
              <a:buNone/>
              <a:defRPr sz="1800">
                <a:solidFill>
                  <a:srgbClr val="FFFFFF"/>
                </a:solidFill>
              </a:defRPr>
            </a:lvl1pPr>
            <a:lvl2pPr lvl="1" algn="r" rtl="0">
              <a:spcBef>
                <a:spcPts val="0"/>
              </a:spcBef>
              <a:buClr>
                <a:srgbClr val="FFFFFF"/>
              </a:buClr>
              <a:buSzPct val="100000"/>
              <a:buNone/>
              <a:defRPr sz="18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buClr>
                <a:srgbClr val="FFFFFF"/>
              </a:buClr>
              <a:buSzPct val="100000"/>
              <a:buNone/>
              <a:defRPr sz="18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buClr>
                <a:srgbClr val="FFFFFF"/>
              </a:buClr>
              <a:buSzPct val="100000"/>
              <a:buNone/>
              <a:defRPr sz="18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buClr>
                <a:srgbClr val="FFFFFF"/>
              </a:buClr>
              <a:buSzPct val="100000"/>
              <a:buNone/>
              <a:defRPr sz="18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buClr>
                <a:srgbClr val="FFFFFF"/>
              </a:buClr>
              <a:buSzPct val="100000"/>
              <a:buNone/>
              <a:defRPr sz="18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buClr>
                <a:srgbClr val="FFFFFF"/>
              </a:buClr>
              <a:buSzPct val="100000"/>
              <a:buNone/>
              <a:defRPr sz="18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buClr>
                <a:srgbClr val="FFFFFF"/>
              </a:buClr>
              <a:buSzPct val="100000"/>
              <a:buNone/>
              <a:defRPr sz="18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buClr>
                <a:srgbClr val="FFFFFF"/>
              </a:buClr>
              <a:buSzPct val="100000"/>
              <a:buNone/>
              <a:defRPr sz="1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1 column + imag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/>
          <p:nvPr/>
        </p:nvSpPr>
        <p:spPr>
          <a:xfrm>
            <a:off x="218925" y="-9675"/>
            <a:ext cx="5276875" cy="5167075"/>
          </a:xfrm>
          <a:custGeom>
            <a:avLst/>
            <a:gdLst/>
            <a:ahLst/>
            <a:cxnLst/>
            <a:rect l="0" t="0" r="0" b="0"/>
            <a:pathLst>
              <a:path w="211075" h="206683" extrusionOk="0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19" name="Shape 19"/>
          <p:cNvSpPr/>
          <p:nvPr/>
        </p:nvSpPr>
        <p:spPr>
          <a:xfrm>
            <a:off x="-9675" y="-9675"/>
            <a:ext cx="5276875" cy="5167075"/>
          </a:xfrm>
          <a:custGeom>
            <a:avLst/>
            <a:gdLst/>
            <a:ahLst/>
            <a:cxnLst/>
            <a:rect l="0" t="0" r="0" b="0"/>
            <a:pathLst>
              <a:path w="211075" h="206683" extrusionOk="0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20" name="Shape 20"/>
          <p:cNvSpPr txBox="1">
            <a:spLocks noGrp="1"/>
          </p:cNvSpPr>
          <p:nvPr>
            <p:ph type="title"/>
          </p:nvPr>
        </p:nvSpPr>
        <p:spPr>
          <a:xfrm>
            <a:off x="838309" y="1807900"/>
            <a:ext cx="3148199" cy="4856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body" idx="1"/>
          </p:nvPr>
        </p:nvSpPr>
        <p:spPr>
          <a:xfrm>
            <a:off x="838250" y="2419350"/>
            <a:ext cx="3148199" cy="2255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big image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/>
          <p:nvPr/>
        </p:nvSpPr>
        <p:spPr>
          <a:xfrm>
            <a:off x="209250" y="-9675"/>
            <a:ext cx="3076750" cy="5167075"/>
          </a:xfrm>
          <a:custGeom>
            <a:avLst/>
            <a:gdLst/>
            <a:ahLst/>
            <a:cxnLst/>
            <a:rect l="0" t="0" r="0" b="0"/>
            <a:pathLst>
              <a:path w="123070" h="206683" extrusionOk="0">
                <a:moveTo>
                  <a:pt x="0" y="0"/>
                </a:moveTo>
                <a:lnTo>
                  <a:pt x="0" y="206683"/>
                </a:lnTo>
                <a:lnTo>
                  <a:pt x="123070" y="206545"/>
                </a:lnTo>
                <a:lnTo>
                  <a:pt x="67807" y="30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24" name="Shape 24"/>
          <p:cNvSpPr/>
          <p:nvPr/>
        </p:nvSpPr>
        <p:spPr>
          <a:xfrm>
            <a:off x="-19350" y="-9675"/>
            <a:ext cx="3076750" cy="5167075"/>
          </a:xfrm>
          <a:custGeom>
            <a:avLst/>
            <a:gdLst/>
            <a:ahLst/>
            <a:cxnLst/>
            <a:rect l="0" t="0" r="0" b="0"/>
            <a:pathLst>
              <a:path w="123070" h="206683" extrusionOk="0">
                <a:moveTo>
                  <a:pt x="0" y="0"/>
                </a:moveTo>
                <a:lnTo>
                  <a:pt x="0" y="206683"/>
                </a:lnTo>
                <a:lnTo>
                  <a:pt x="123070" y="206545"/>
                </a:lnTo>
                <a:lnTo>
                  <a:pt x="67807" y="30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25" name="Shape 25"/>
          <p:cNvSpPr txBox="1">
            <a:spLocks noGrp="1"/>
          </p:cNvSpPr>
          <p:nvPr>
            <p:ph type="title"/>
          </p:nvPr>
        </p:nvSpPr>
        <p:spPr>
          <a:xfrm>
            <a:off x="609704" y="4116875"/>
            <a:ext cx="1609799" cy="4856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/>
          <p:nvPr/>
        </p:nvSpPr>
        <p:spPr>
          <a:xfrm>
            <a:off x="228600" y="-10437"/>
            <a:ext cx="8229314" cy="5164386"/>
          </a:xfrm>
          <a:custGeom>
            <a:avLst/>
            <a:gdLst/>
            <a:ahLst/>
            <a:cxnLst/>
            <a:rect l="0" t="0" r="0" b="0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28" name="Shape 28"/>
          <p:cNvSpPr/>
          <p:nvPr/>
        </p:nvSpPr>
        <p:spPr>
          <a:xfrm>
            <a:off x="0" y="-10437"/>
            <a:ext cx="8229314" cy="5164386"/>
          </a:xfrm>
          <a:custGeom>
            <a:avLst/>
            <a:gdLst/>
            <a:ahLst/>
            <a:cxnLst/>
            <a:rect l="0" t="0" r="0" b="0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29" name="Shape 29"/>
          <p:cNvSpPr txBox="1"/>
          <p:nvPr/>
        </p:nvSpPr>
        <p:spPr>
          <a:xfrm>
            <a:off x="799645" y="697674"/>
            <a:ext cx="1957200" cy="653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20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“</a:t>
            </a:r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838250" y="1657350"/>
            <a:ext cx="5324100" cy="2255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buFont typeface="Montserrat"/>
              <a:defRPr sz="24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buSzPct val="100000"/>
              <a:buFont typeface="Montserrat"/>
              <a:defRPr sz="24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buSzPct val="100000"/>
              <a:buFont typeface="Montserrat"/>
              <a:defRPr sz="24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buSzPct val="100000"/>
              <a:buFont typeface="Montserrat"/>
              <a:defRPr sz="24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buSzPct val="100000"/>
              <a:buFont typeface="Montserrat"/>
              <a:defRPr sz="24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buSzPct val="100000"/>
              <a:buFont typeface="Montserrat"/>
              <a:defRPr sz="24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buSzPct val="100000"/>
              <a:buFont typeface="Montserrat"/>
              <a:defRPr sz="24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buSzPct val="100000"/>
              <a:buFont typeface="Montserrat"/>
              <a:defRPr sz="24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buSzPct val="100000"/>
              <a:buFont typeface="Montserrat"/>
              <a:defRPr sz="2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/>
          <p:nvPr/>
        </p:nvSpPr>
        <p:spPr>
          <a:xfrm>
            <a:off x="228600" y="-10437"/>
            <a:ext cx="8229314" cy="5164386"/>
          </a:xfrm>
          <a:custGeom>
            <a:avLst/>
            <a:gdLst/>
            <a:ahLst/>
            <a:cxnLst/>
            <a:rect l="0" t="0" r="0" b="0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33" name="Shape 33"/>
          <p:cNvSpPr/>
          <p:nvPr/>
        </p:nvSpPr>
        <p:spPr>
          <a:xfrm>
            <a:off x="0" y="-10437"/>
            <a:ext cx="8229314" cy="5164386"/>
          </a:xfrm>
          <a:custGeom>
            <a:avLst/>
            <a:gdLst/>
            <a:ahLst/>
            <a:cxnLst/>
            <a:rect l="0" t="0" r="0" b="0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34" name="Shape 34"/>
          <p:cNvSpPr txBox="1">
            <a:spLocks noGrp="1"/>
          </p:cNvSpPr>
          <p:nvPr>
            <p:ph type="title"/>
          </p:nvPr>
        </p:nvSpPr>
        <p:spPr>
          <a:xfrm>
            <a:off x="838350" y="893500"/>
            <a:ext cx="5324100" cy="4856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838250" y="1504950"/>
            <a:ext cx="5324100" cy="2255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+ 2 columns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/>
          <p:nvPr/>
        </p:nvSpPr>
        <p:spPr>
          <a:xfrm>
            <a:off x="228600" y="-10437"/>
            <a:ext cx="8229314" cy="5164386"/>
          </a:xfrm>
          <a:custGeom>
            <a:avLst/>
            <a:gdLst/>
            <a:ahLst/>
            <a:cxnLst/>
            <a:rect l="0" t="0" r="0" b="0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38" name="Shape 38"/>
          <p:cNvSpPr/>
          <p:nvPr/>
        </p:nvSpPr>
        <p:spPr>
          <a:xfrm>
            <a:off x="0" y="-10437"/>
            <a:ext cx="8229314" cy="5164386"/>
          </a:xfrm>
          <a:custGeom>
            <a:avLst/>
            <a:gdLst/>
            <a:ahLst/>
            <a:cxnLst/>
            <a:rect l="0" t="0" r="0" b="0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39" name="Shape 39"/>
          <p:cNvSpPr txBox="1">
            <a:spLocks noGrp="1"/>
          </p:cNvSpPr>
          <p:nvPr>
            <p:ph type="title"/>
          </p:nvPr>
        </p:nvSpPr>
        <p:spPr>
          <a:xfrm>
            <a:off x="841000" y="969700"/>
            <a:ext cx="4801499" cy="4095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body" idx="1"/>
          </p:nvPr>
        </p:nvSpPr>
        <p:spPr>
          <a:xfrm>
            <a:off x="841000" y="1578025"/>
            <a:ext cx="2671800" cy="24333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body" idx="2"/>
          </p:nvPr>
        </p:nvSpPr>
        <p:spPr>
          <a:xfrm>
            <a:off x="3673842" y="1578025"/>
            <a:ext cx="2671800" cy="24333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3 columns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/>
          <p:nvPr/>
        </p:nvSpPr>
        <p:spPr>
          <a:xfrm>
            <a:off x="228600" y="-10437"/>
            <a:ext cx="8229314" cy="5164386"/>
          </a:xfrm>
          <a:custGeom>
            <a:avLst/>
            <a:gdLst/>
            <a:ahLst/>
            <a:cxnLst/>
            <a:rect l="0" t="0" r="0" b="0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44" name="Shape 44"/>
          <p:cNvSpPr/>
          <p:nvPr/>
        </p:nvSpPr>
        <p:spPr>
          <a:xfrm>
            <a:off x="0" y="-10437"/>
            <a:ext cx="8229314" cy="5164386"/>
          </a:xfrm>
          <a:custGeom>
            <a:avLst/>
            <a:gdLst/>
            <a:ahLst/>
            <a:cxnLst/>
            <a:rect l="0" t="0" r="0" b="0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841000" y="969700"/>
            <a:ext cx="4801499" cy="4095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841000" y="1600975"/>
            <a:ext cx="2094900" cy="24104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600"/>
            </a:lvl1pPr>
            <a:lvl2pPr lvl="1" rtl="0">
              <a:spcBef>
                <a:spcPts val="0"/>
              </a:spcBef>
              <a:buSzPct val="100000"/>
              <a:defRPr sz="1600"/>
            </a:lvl2pPr>
            <a:lvl3pPr lvl="2" rtl="0">
              <a:spcBef>
                <a:spcPts val="0"/>
              </a:spcBef>
              <a:buSzPct val="100000"/>
              <a:defRPr sz="1600"/>
            </a:lvl3pPr>
            <a:lvl4pPr lvl="3" rtl="0">
              <a:spcBef>
                <a:spcPts val="0"/>
              </a:spcBef>
              <a:buSzPct val="100000"/>
              <a:defRPr sz="1600"/>
            </a:lvl4pPr>
            <a:lvl5pPr lvl="4" rtl="0">
              <a:spcBef>
                <a:spcPts val="0"/>
              </a:spcBef>
              <a:buSzPct val="100000"/>
              <a:defRPr sz="1600"/>
            </a:lvl5pPr>
            <a:lvl6pPr lvl="5" rtl="0">
              <a:spcBef>
                <a:spcPts val="0"/>
              </a:spcBef>
              <a:buSzPct val="100000"/>
              <a:defRPr sz="1600"/>
            </a:lvl6pPr>
            <a:lvl7pPr lvl="6" rtl="0">
              <a:spcBef>
                <a:spcPts val="0"/>
              </a:spcBef>
              <a:buSzPct val="100000"/>
              <a:defRPr sz="1600"/>
            </a:lvl7pPr>
            <a:lvl8pPr lvl="7" rtl="0">
              <a:spcBef>
                <a:spcPts val="0"/>
              </a:spcBef>
              <a:buSzPct val="100000"/>
              <a:defRPr sz="1600"/>
            </a:lvl8pPr>
            <a:lvl9pPr lvl="8" rtl="0">
              <a:spcBef>
                <a:spcPts val="0"/>
              </a:spcBef>
              <a:buSzPct val="100000"/>
              <a:defRPr sz="1600"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body" idx="2"/>
          </p:nvPr>
        </p:nvSpPr>
        <p:spPr>
          <a:xfrm>
            <a:off x="3043281" y="1600975"/>
            <a:ext cx="2094900" cy="24104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600"/>
            </a:lvl1pPr>
            <a:lvl2pPr lvl="1" rtl="0">
              <a:spcBef>
                <a:spcPts val="0"/>
              </a:spcBef>
              <a:buSzPct val="100000"/>
              <a:defRPr sz="1600"/>
            </a:lvl2pPr>
            <a:lvl3pPr lvl="2" rtl="0">
              <a:spcBef>
                <a:spcPts val="0"/>
              </a:spcBef>
              <a:buSzPct val="100000"/>
              <a:defRPr sz="1600"/>
            </a:lvl3pPr>
            <a:lvl4pPr lvl="3" rtl="0">
              <a:spcBef>
                <a:spcPts val="0"/>
              </a:spcBef>
              <a:buSzPct val="100000"/>
              <a:defRPr sz="1600"/>
            </a:lvl4pPr>
            <a:lvl5pPr lvl="4" rtl="0">
              <a:spcBef>
                <a:spcPts val="0"/>
              </a:spcBef>
              <a:buSzPct val="100000"/>
              <a:defRPr sz="1600"/>
            </a:lvl5pPr>
            <a:lvl6pPr lvl="5" rtl="0">
              <a:spcBef>
                <a:spcPts val="0"/>
              </a:spcBef>
              <a:buSzPct val="100000"/>
              <a:defRPr sz="1600"/>
            </a:lvl6pPr>
            <a:lvl7pPr lvl="6" rtl="0">
              <a:spcBef>
                <a:spcPts val="0"/>
              </a:spcBef>
              <a:buSzPct val="100000"/>
              <a:defRPr sz="1600"/>
            </a:lvl7pPr>
            <a:lvl8pPr lvl="7" rtl="0">
              <a:spcBef>
                <a:spcPts val="0"/>
              </a:spcBef>
              <a:buSzPct val="100000"/>
              <a:defRPr sz="1600"/>
            </a:lvl8pPr>
            <a:lvl9pPr lvl="8" rtl="0">
              <a:spcBef>
                <a:spcPts val="0"/>
              </a:spcBef>
              <a:buSzPct val="100000"/>
              <a:defRPr sz="1600"/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body" idx="3"/>
          </p:nvPr>
        </p:nvSpPr>
        <p:spPr>
          <a:xfrm>
            <a:off x="5245562" y="1600975"/>
            <a:ext cx="2094900" cy="24104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600"/>
            </a:lvl1pPr>
            <a:lvl2pPr lvl="1" rtl="0">
              <a:spcBef>
                <a:spcPts val="0"/>
              </a:spcBef>
              <a:buSzPct val="100000"/>
              <a:defRPr sz="1600"/>
            </a:lvl2pPr>
            <a:lvl3pPr lvl="2" rtl="0">
              <a:spcBef>
                <a:spcPts val="0"/>
              </a:spcBef>
              <a:buSzPct val="100000"/>
              <a:defRPr sz="1600"/>
            </a:lvl3pPr>
            <a:lvl4pPr lvl="3" rtl="0">
              <a:spcBef>
                <a:spcPts val="0"/>
              </a:spcBef>
              <a:buSzPct val="100000"/>
              <a:defRPr sz="1600"/>
            </a:lvl4pPr>
            <a:lvl5pPr lvl="4" rtl="0">
              <a:spcBef>
                <a:spcPts val="0"/>
              </a:spcBef>
              <a:buSzPct val="100000"/>
              <a:defRPr sz="1600"/>
            </a:lvl5pPr>
            <a:lvl6pPr lvl="5" rtl="0">
              <a:spcBef>
                <a:spcPts val="0"/>
              </a:spcBef>
              <a:buSzPct val="100000"/>
              <a:defRPr sz="1600"/>
            </a:lvl6pPr>
            <a:lvl7pPr lvl="6" rtl="0">
              <a:spcBef>
                <a:spcPts val="0"/>
              </a:spcBef>
              <a:buSzPct val="100000"/>
              <a:defRPr sz="1600"/>
            </a:lvl7pPr>
            <a:lvl8pPr lvl="7" rtl="0">
              <a:spcBef>
                <a:spcPts val="0"/>
              </a:spcBef>
              <a:buSzPct val="100000"/>
              <a:defRPr sz="1600"/>
            </a:lvl8pPr>
            <a:lvl9pPr lvl="8" rtl="0">
              <a:spcBef>
                <a:spcPts val="0"/>
              </a:spcBef>
              <a:buSzPct val="100000"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28600" y="-10437"/>
            <a:ext cx="8229314" cy="5164386"/>
          </a:xfrm>
          <a:custGeom>
            <a:avLst/>
            <a:gdLst/>
            <a:ahLst/>
            <a:cxnLst/>
            <a:rect l="0" t="0" r="0" b="0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51" name="Shape 51"/>
          <p:cNvSpPr/>
          <p:nvPr/>
        </p:nvSpPr>
        <p:spPr>
          <a:xfrm>
            <a:off x="0" y="-10437"/>
            <a:ext cx="8229314" cy="5164386"/>
          </a:xfrm>
          <a:custGeom>
            <a:avLst/>
            <a:gdLst/>
            <a:ahLst/>
            <a:cxnLst/>
            <a:rect l="0" t="0" r="0" b="0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52" name="Shape 52"/>
          <p:cNvSpPr txBox="1">
            <a:spLocks noGrp="1"/>
          </p:cNvSpPr>
          <p:nvPr>
            <p:ph type="title"/>
          </p:nvPr>
        </p:nvSpPr>
        <p:spPr>
          <a:xfrm>
            <a:off x="841000" y="969700"/>
            <a:ext cx="4801499" cy="4095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8BC34A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457200" y="741100"/>
            <a:ext cx="5185199" cy="474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457200" y="1352550"/>
            <a:ext cx="5185199" cy="2255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600"/>
              </a:spcBef>
              <a:buClr>
                <a:srgbClr val="666666"/>
              </a:buClr>
              <a:buSzPct val="100000"/>
              <a:buFont typeface="Karla"/>
              <a:buChar char="▸"/>
              <a:defRPr sz="20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1pPr>
            <a:lvl2pPr lvl="1">
              <a:spcBef>
                <a:spcPts val="480"/>
              </a:spcBef>
              <a:buClr>
                <a:srgbClr val="666666"/>
              </a:buClr>
              <a:buSzPct val="100000"/>
              <a:buFont typeface="Karla"/>
              <a:buChar char="▹"/>
              <a:defRPr sz="20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2pPr>
            <a:lvl3pPr lvl="2">
              <a:spcBef>
                <a:spcPts val="480"/>
              </a:spcBef>
              <a:buClr>
                <a:srgbClr val="666666"/>
              </a:buClr>
              <a:buSzPct val="100000"/>
              <a:buFont typeface="Karla"/>
              <a:buChar char="▹"/>
              <a:defRPr sz="20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3pPr>
            <a:lvl4pPr lvl="3">
              <a:spcBef>
                <a:spcPts val="360"/>
              </a:spcBef>
              <a:buClr>
                <a:srgbClr val="666666"/>
              </a:buClr>
              <a:buSzPct val="100000"/>
              <a:buFont typeface="Karla"/>
              <a:buChar char="●"/>
              <a:defRPr sz="20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4pPr>
            <a:lvl5pPr lvl="4">
              <a:spcBef>
                <a:spcPts val="360"/>
              </a:spcBef>
              <a:buClr>
                <a:srgbClr val="666666"/>
              </a:buClr>
              <a:buSzPct val="100000"/>
              <a:buFont typeface="Karla"/>
              <a:buChar char="○"/>
              <a:defRPr sz="20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5pPr>
            <a:lvl6pPr lvl="5">
              <a:spcBef>
                <a:spcPts val="360"/>
              </a:spcBef>
              <a:buClr>
                <a:srgbClr val="666666"/>
              </a:buClr>
              <a:buSzPct val="100000"/>
              <a:buFont typeface="Karla"/>
              <a:buChar char="■"/>
              <a:defRPr sz="20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6pPr>
            <a:lvl7pPr lvl="6">
              <a:spcBef>
                <a:spcPts val="360"/>
              </a:spcBef>
              <a:buClr>
                <a:srgbClr val="666666"/>
              </a:buClr>
              <a:buSzPct val="100000"/>
              <a:buFont typeface="Karla"/>
              <a:buChar char="●"/>
              <a:defRPr sz="20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7pPr>
            <a:lvl8pPr lvl="7">
              <a:spcBef>
                <a:spcPts val="360"/>
              </a:spcBef>
              <a:buClr>
                <a:srgbClr val="666666"/>
              </a:buClr>
              <a:buSzPct val="100000"/>
              <a:buFont typeface="Karla"/>
              <a:buChar char="○"/>
              <a:defRPr sz="20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8pPr>
            <a:lvl9pPr lvl="8">
              <a:spcBef>
                <a:spcPts val="360"/>
              </a:spcBef>
              <a:buClr>
                <a:srgbClr val="666666"/>
              </a:buClr>
              <a:buSzPct val="100000"/>
              <a:buFont typeface="Karla"/>
              <a:buChar char="■"/>
              <a:defRPr sz="20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ransition>
    <p:fade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akizukidenshi.com/download/ds/aosong/DHT11.pdf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so.org/iso/catalogue_detail.htm?csnumber=69466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www.javacodegeeks.com/2016/10/mqtt-protocol-tutorial.html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play.google.com/store/apps/details?id=com.thn.iotmqttdashboard&amp;hl=zh_TW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play.google.com/store/apps/details?id=com.ravendmaster.linearmqttdashboard&amp;hl=zh_TW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micropython.org/en/latest/esp8266/esp8266/tutorial/intro.html#deploying-the-firmware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adafruit.com/micropython-basics-load-files-and-run-code/file-operations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learn.adafruit.com/micropython-basics-load-files-and-run-code/run-code" TargetMode="External"/><Relationship Id="rId4" Type="http://schemas.openxmlformats.org/officeDocument/2006/relationships/hyperlink" Target="https://learn.adafruit.com/micropython-basics-load-files-and-run-code/install-ampy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adafruit.com/micropython-basics-load-files-and-run-code/file-operations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CD4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>
            <a:spLocks noGrp="1"/>
          </p:cNvSpPr>
          <p:nvPr>
            <p:ph type="ctrTitle"/>
          </p:nvPr>
        </p:nvSpPr>
        <p:spPr>
          <a:xfrm>
            <a:off x="648300" y="3175950"/>
            <a:ext cx="4229100" cy="11819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30555"/>
              <a:buFont typeface="Arial"/>
              <a:buNone/>
            </a:pPr>
            <a:r>
              <a:rPr lang="en" b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MicroPython </a:t>
            </a:r>
          </a:p>
          <a:p>
            <a:pPr lvl="0">
              <a:spcBef>
                <a:spcPts val="0"/>
              </a:spcBef>
              <a:buNone/>
            </a:pPr>
            <a:r>
              <a:rPr lang="en" b="0" dirty="0">
                <a:solidFill>
                  <a:srgbClr val="00BCD4"/>
                </a:solidFill>
                <a:latin typeface="Arial"/>
                <a:ea typeface="Arial"/>
                <a:cs typeface="Arial"/>
                <a:sym typeface="Arial"/>
              </a:rPr>
              <a:t>IOT 入門</a:t>
            </a:r>
          </a:p>
        </p:txBody>
      </p:sp>
      <p:grpSp>
        <p:nvGrpSpPr>
          <p:cNvPr id="66" name="Shape 66"/>
          <p:cNvGrpSpPr/>
          <p:nvPr/>
        </p:nvGrpSpPr>
        <p:grpSpPr>
          <a:xfrm>
            <a:off x="742744" y="2072178"/>
            <a:ext cx="502625" cy="446586"/>
            <a:chOff x="5292575" y="3681900"/>
            <a:chExt cx="420150" cy="373275"/>
          </a:xfrm>
        </p:grpSpPr>
        <p:sp>
          <p:nvSpPr>
            <p:cNvPr id="67" name="Shape 67"/>
            <p:cNvSpPr/>
            <p:nvPr/>
          </p:nvSpPr>
          <p:spPr>
            <a:xfrm>
              <a:off x="5292575" y="3706875"/>
              <a:ext cx="420150" cy="266700"/>
            </a:xfrm>
            <a:custGeom>
              <a:avLst/>
              <a:gdLst/>
              <a:ahLst/>
              <a:cxnLst/>
              <a:rect l="0" t="0" r="0" b="0"/>
              <a:pathLst>
                <a:path w="16806" h="10668" fill="none" extrusionOk="0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8" name="Shape 68"/>
            <p:cNvSpPr/>
            <p:nvPr/>
          </p:nvSpPr>
          <p:spPr>
            <a:xfrm>
              <a:off x="5490475" y="3681900"/>
              <a:ext cx="24375" cy="25000"/>
            </a:xfrm>
            <a:custGeom>
              <a:avLst/>
              <a:gdLst/>
              <a:ahLst/>
              <a:cxnLst/>
              <a:rect l="0" t="0" r="0" b="0"/>
              <a:pathLst>
                <a:path w="975" h="1000" fill="none" extrusionOk="0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9" name="Shape 69"/>
            <p:cNvSpPr/>
            <p:nvPr/>
          </p:nvSpPr>
          <p:spPr>
            <a:xfrm>
              <a:off x="5358350" y="3973550"/>
              <a:ext cx="60900" cy="81625"/>
            </a:xfrm>
            <a:custGeom>
              <a:avLst/>
              <a:gdLst/>
              <a:ahLst/>
              <a:cxnLst/>
              <a:rect l="0" t="0" r="0" b="0"/>
              <a:pathLst>
                <a:path w="2436" h="3265" fill="none" extrusionOk="0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0" name="Shape 70"/>
            <p:cNvSpPr/>
            <p:nvPr/>
          </p:nvSpPr>
          <p:spPr>
            <a:xfrm>
              <a:off x="5586050" y="3973550"/>
              <a:ext cx="60925" cy="81625"/>
            </a:xfrm>
            <a:custGeom>
              <a:avLst/>
              <a:gdLst/>
              <a:ahLst/>
              <a:cxnLst/>
              <a:rect l="0" t="0" r="0" b="0"/>
              <a:pathLst>
                <a:path w="2437" h="3265" fill="none" extrusionOk="0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1" name="Shape 71"/>
            <p:cNvSpPr/>
            <p:nvPr/>
          </p:nvSpPr>
          <p:spPr>
            <a:xfrm>
              <a:off x="5316925" y="3731225"/>
              <a:ext cx="371450" cy="218000"/>
            </a:xfrm>
            <a:custGeom>
              <a:avLst/>
              <a:gdLst/>
              <a:ahLst/>
              <a:cxnLst/>
              <a:rect l="0" t="0" r="0" b="0"/>
              <a:pathLst>
                <a:path w="14858" h="8720" fill="none" extrusionOk="0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2" name="Shape 72"/>
            <p:cNvSpPr/>
            <p:nvPr/>
          </p:nvSpPr>
          <p:spPr>
            <a:xfrm>
              <a:off x="5380250" y="3784800"/>
              <a:ext cx="230200" cy="115725"/>
            </a:xfrm>
            <a:custGeom>
              <a:avLst/>
              <a:gdLst/>
              <a:ahLst/>
              <a:cxnLst/>
              <a:rect l="0" t="0" r="0" b="0"/>
              <a:pathLst>
                <a:path w="9208" h="4629" fill="none" extrusionOk="0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3" name="Shape 73"/>
            <p:cNvSpPr/>
            <p:nvPr/>
          </p:nvSpPr>
          <p:spPr>
            <a:xfrm>
              <a:off x="5547700" y="3779925"/>
              <a:ext cx="68825" cy="68825"/>
            </a:xfrm>
            <a:custGeom>
              <a:avLst/>
              <a:gdLst/>
              <a:ahLst/>
              <a:cxnLst/>
              <a:rect l="0" t="0" r="0" b="0"/>
              <a:pathLst>
                <a:path w="2753" h="2753" fill="none" extrusionOk="0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74" name="Shape 74"/>
          <p:cNvSpPr txBox="1">
            <a:spLocks noGrp="1"/>
          </p:cNvSpPr>
          <p:nvPr>
            <p:ph type="subTitle" idx="4294967295"/>
          </p:nvPr>
        </p:nvSpPr>
        <p:spPr>
          <a:xfrm>
            <a:off x="5416400" y="3874275"/>
            <a:ext cx="3202944" cy="585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38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000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Speaker: </a:t>
            </a:r>
            <a:r>
              <a:rPr lang="en-US" sz="3000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Jumbo</a:t>
            </a:r>
            <a:endParaRPr lang="en" sz="3000" dirty="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Shape 75"/>
          <p:cNvSpPr txBox="1"/>
          <p:nvPr/>
        </p:nvSpPr>
        <p:spPr>
          <a:xfrm>
            <a:off x="5815925" y="4565450"/>
            <a:ext cx="3065700" cy="446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email:  </a:t>
            </a:r>
            <a:r>
              <a:rPr lang="en-US" dirty="0" err="1"/>
              <a:t>jumbokh</a:t>
            </a:r>
            <a:r>
              <a:rPr lang="en" dirty="0"/>
              <a:t>@gmail.com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 descr="一張含有 螢幕擷取畫面 的圖片&#10;&#10;自動產生的描述">
            <a:extLst>
              <a:ext uri="{FF2B5EF4-FFF2-40B4-BE49-F238E27FC236}">
                <a16:creationId xmlns:a16="http://schemas.microsoft.com/office/drawing/2014/main" xmlns="" id="{881DA16D-BEBF-4896-B224-F4AD6530AE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5320" y="89941"/>
            <a:ext cx="463923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8227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2B8EF97E-D74C-4864-970C-5E36FD834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xmlns="" id="{EDC21AF0-AE5A-4E30-B0C6-2D5A04B358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xmlns="" id="{0AA76B02-11A6-4B1E-95C9-F43F45E488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102" y="0"/>
            <a:ext cx="7285220" cy="2662649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xmlns="" id="{78D17C47-1EB7-4B11-A251-D93842F504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102" y="2429325"/>
            <a:ext cx="7285220" cy="2662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8434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107"/>
        </a:soli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 txBox="1">
            <a:spLocks noGrp="1"/>
          </p:cNvSpPr>
          <p:nvPr>
            <p:ph type="ctrTitle"/>
          </p:nvPr>
        </p:nvSpPr>
        <p:spPr>
          <a:xfrm>
            <a:off x="648300" y="1354750"/>
            <a:ext cx="3522300" cy="29898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7200">
                <a:solidFill>
                  <a:srgbClr val="FFC107"/>
                </a:solidFill>
              </a:rPr>
              <a:t>2.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Sensor: DHT-11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5722"/>
        </a:solidFill>
        <a:effectLst/>
      </p:bgPr>
    </p:bg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 txBox="1">
            <a:spLocks noGrp="1"/>
          </p:cNvSpPr>
          <p:nvPr>
            <p:ph type="title"/>
          </p:nvPr>
        </p:nvSpPr>
        <p:spPr>
          <a:xfrm>
            <a:off x="861150" y="893500"/>
            <a:ext cx="5324100" cy="4857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DHT-11 (溫溼度sensor)</a:t>
            </a:r>
          </a:p>
        </p:txBody>
      </p:sp>
      <p:grpSp>
        <p:nvGrpSpPr>
          <p:cNvPr id="188" name="Shape 188"/>
          <p:cNvGrpSpPr/>
          <p:nvPr/>
        </p:nvGrpSpPr>
        <p:grpSpPr>
          <a:xfrm>
            <a:off x="324320" y="869242"/>
            <a:ext cx="457189" cy="457119"/>
            <a:chOff x="1923675" y="1633650"/>
            <a:chExt cx="436000" cy="435975"/>
          </a:xfrm>
        </p:grpSpPr>
        <p:sp>
          <p:nvSpPr>
            <p:cNvPr id="189" name="Shape 189"/>
            <p:cNvSpPr/>
            <p:nvPr/>
          </p:nvSpPr>
          <p:spPr>
            <a:xfrm>
              <a:off x="2209250" y="1633650"/>
              <a:ext cx="150425" cy="150425"/>
            </a:xfrm>
            <a:custGeom>
              <a:avLst/>
              <a:gdLst/>
              <a:ahLst/>
              <a:cxnLst/>
              <a:rect l="0" t="0" r="0" b="0"/>
              <a:pathLst>
                <a:path w="6017" h="6017" fill="none" extrusionOk="0">
                  <a:moveTo>
                    <a:pt x="5846" y="3605"/>
                  </a:moveTo>
                  <a:lnTo>
                    <a:pt x="2412" y="171"/>
                  </a:lnTo>
                  <a:lnTo>
                    <a:pt x="2412" y="171"/>
                  </a:lnTo>
                  <a:lnTo>
                    <a:pt x="2314" y="98"/>
                  </a:lnTo>
                  <a:lnTo>
                    <a:pt x="2217" y="49"/>
                  </a:lnTo>
                  <a:lnTo>
                    <a:pt x="2095" y="25"/>
                  </a:lnTo>
                  <a:lnTo>
                    <a:pt x="1997" y="1"/>
                  </a:lnTo>
                  <a:lnTo>
                    <a:pt x="1876" y="25"/>
                  </a:lnTo>
                  <a:lnTo>
                    <a:pt x="1778" y="49"/>
                  </a:lnTo>
                  <a:lnTo>
                    <a:pt x="1681" y="98"/>
                  </a:lnTo>
                  <a:lnTo>
                    <a:pt x="1583" y="171"/>
                  </a:lnTo>
                  <a:lnTo>
                    <a:pt x="0" y="1778"/>
                  </a:lnTo>
                  <a:lnTo>
                    <a:pt x="4238" y="6016"/>
                  </a:lnTo>
                  <a:lnTo>
                    <a:pt x="5846" y="4433"/>
                  </a:lnTo>
                  <a:lnTo>
                    <a:pt x="5846" y="4433"/>
                  </a:lnTo>
                  <a:lnTo>
                    <a:pt x="5919" y="4336"/>
                  </a:lnTo>
                  <a:lnTo>
                    <a:pt x="5967" y="4238"/>
                  </a:lnTo>
                  <a:lnTo>
                    <a:pt x="5992" y="4141"/>
                  </a:lnTo>
                  <a:lnTo>
                    <a:pt x="6016" y="4019"/>
                  </a:lnTo>
                  <a:lnTo>
                    <a:pt x="5992" y="3922"/>
                  </a:lnTo>
                  <a:lnTo>
                    <a:pt x="5967" y="3800"/>
                  </a:lnTo>
                  <a:lnTo>
                    <a:pt x="5919" y="3703"/>
                  </a:lnTo>
                  <a:lnTo>
                    <a:pt x="5846" y="3605"/>
                  </a:lnTo>
                  <a:lnTo>
                    <a:pt x="5846" y="3605"/>
                  </a:lnTo>
                  <a:close/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0" name="Shape 190"/>
            <p:cNvSpPr/>
            <p:nvPr/>
          </p:nvSpPr>
          <p:spPr>
            <a:xfrm>
              <a:off x="2019900" y="1757250"/>
              <a:ext cx="261825" cy="261850"/>
            </a:xfrm>
            <a:custGeom>
              <a:avLst/>
              <a:gdLst/>
              <a:ahLst/>
              <a:cxnLst/>
              <a:rect l="0" t="0" r="0" b="0"/>
              <a:pathLst>
                <a:path w="10473" h="10474" fill="none" extrusionOk="0">
                  <a:moveTo>
                    <a:pt x="10473" y="1"/>
                  </a:moveTo>
                  <a:lnTo>
                    <a:pt x="0" y="10473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1" name="Shape 191"/>
            <p:cNvSpPr/>
            <p:nvPr/>
          </p:nvSpPr>
          <p:spPr>
            <a:xfrm>
              <a:off x="1923675" y="1681150"/>
              <a:ext cx="388500" cy="388475"/>
            </a:xfrm>
            <a:custGeom>
              <a:avLst/>
              <a:gdLst/>
              <a:ahLst/>
              <a:cxnLst/>
              <a:rect l="0" t="0" r="0" b="0"/>
              <a:pathLst>
                <a:path w="15540" h="15539" fill="none" extrusionOk="0">
                  <a:moveTo>
                    <a:pt x="11277" y="0"/>
                  </a:moveTo>
                  <a:lnTo>
                    <a:pt x="756" y="10546"/>
                  </a:lnTo>
                  <a:lnTo>
                    <a:pt x="756" y="10546"/>
                  </a:lnTo>
                  <a:lnTo>
                    <a:pt x="683" y="10619"/>
                  </a:lnTo>
                  <a:lnTo>
                    <a:pt x="634" y="10692"/>
                  </a:lnTo>
                  <a:lnTo>
                    <a:pt x="610" y="10765"/>
                  </a:lnTo>
                  <a:lnTo>
                    <a:pt x="585" y="10863"/>
                  </a:lnTo>
                  <a:lnTo>
                    <a:pt x="1" y="14881"/>
                  </a:lnTo>
                  <a:lnTo>
                    <a:pt x="1" y="14881"/>
                  </a:lnTo>
                  <a:lnTo>
                    <a:pt x="1" y="15003"/>
                  </a:lnTo>
                  <a:lnTo>
                    <a:pt x="25" y="15149"/>
                  </a:lnTo>
                  <a:lnTo>
                    <a:pt x="98" y="15271"/>
                  </a:lnTo>
                  <a:lnTo>
                    <a:pt x="171" y="15368"/>
                  </a:lnTo>
                  <a:lnTo>
                    <a:pt x="171" y="15368"/>
                  </a:lnTo>
                  <a:lnTo>
                    <a:pt x="269" y="15441"/>
                  </a:lnTo>
                  <a:lnTo>
                    <a:pt x="366" y="15490"/>
                  </a:lnTo>
                  <a:lnTo>
                    <a:pt x="464" y="15514"/>
                  </a:lnTo>
                  <a:lnTo>
                    <a:pt x="585" y="15539"/>
                  </a:lnTo>
                  <a:lnTo>
                    <a:pt x="585" y="15539"/>
                  </a:lnTo>
                  <a:lnTo>
                    <a:pt x="659" y="15539"/>
                  </a:lnTo>
                  <a:lnTo>
                    <a:pt x="4677" y="14954"/>
                  </a:lnTo>
                  <a:lnTo>
                    <a:pt x="4677" y="14954"/>
                  </a:lnTo>
                  <a:lnTo>
                    <a:pt x="4848" y="14905"/>
                  </a:lnTo>
                  <a:lnTo>
                    <a:pt x="4921" y="14857"/>
                  </a:lnTo>
                  <a:lnTo>
                    <a:pt x="4994" y="14784"/>
                  </a:lnTo>
                  <a:lnTo>
                    <a:pt x="15539" y="4262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2" name="Shape 192"/>
            <p:cNvSpPr/>
            <p:nvPr/>
          </p:nvSpPr>
          <p:spPr>
            <a:xfrm>
              <a:off x="1974225" y="1711575"/>
              <a:ext cx="261825" cy="261850"/>
            </a:xfrm>
            <a:custGeom>
              <a:avLst/>
              <a:gdLst/>
              <a:ahLst/>
              <a:cxnLst/>
              <a:rect l="0" t="0" r="0" b="0"/>
              <a:pathLst>
                <a:path w="10473" h="10474" fill="none" extrusionOk="0">
                  <a:moveTo>
                    <a:pt x="0" y="10474"/>
                  </a:moveTo>
                  <a:lnTo>
                    <a:pt x="10473" y="1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3" name="Shape 193"/>
            <p:cNvSpPr/>
            <p:nvPr/>
          </p:nvSpPr>
          <p:spPr>
            <a:xfrm>
              <a:off x="1934650" y="2014200"/>
              <a:ext cx="44475" cy="44475"/>
            </a:xfrm>
            <a:custGeom>
              <a:avLst/>
              <a:gdLst/>
              <a:ahLst/>
              <a:cxnLst/>
              <a:rect l="0" t="0" r="0" b="0"/>
              <a:pathLst>
                <a:path w="1779" h="1779" fill="none" extrusionOk="0">
                  <a:moveTo>
                    <a:pt x="1778" y="1778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4" name="Shape 194"/>
            <p:cNvSpPr/>
            <p:nvPr/>
          </p:nvSpPr>
          <p:spPr>
            <a:xfrm>
              <a:off x="1944375" y="1947225"/>
              <a:ext cx="101725" cy="101700"/>
            </a:xfrm>
            <a:custGeom>
              <a:avLst/>
              <a:gdLst/>
              <a:ahLst/>
              <a:cxnLst/>
              <a:rect l="0" t="0" r="0" b="0"/>
              <a:pathLst>
                <a:path w="4069" h="4068" fill="none" extrusionOk="0">
                  <a:moveTo>
                    <a:pt x="1" y="49"/>
                  </a:moveTo>
                  <a:lnTo>
                    <a:pt x="1" y="49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20" y="4068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95" name="Shape 195"/>
          <p:cNvSpPr txBox="1"/>
          <p:nvPr/>
        </p:nvSpPr>
        <p:spPr>
          <a:xfrm>
            <a:off x="1460250" y="1927200"/>
            <a:ext cx="6128700" cy="3063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114300" marR="114300" lvl="0" indent="-698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 b="1">
                <a:solidFill>
                  <a:srgbClr val="40404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en">
                <a:solidFill>
                  <a:srgbClr val="40404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>
                <a:solidFill>
                  <a:srgbClr val="55555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dht</a:t>
            </a:r>
            <a:r>
              <a:rPr lang="en">
                <a:solidFill>
                  <a:srgbClr val="40404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/>
            </a:r>
            <a:br>
              <a:rPr lang="en">
                <a:solidFill>
                  <a:srgbClr val="40404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b="1">
                <a:solidFill>
                  <a:srgbClr val="40404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en">
                <a:solidFill>
                  <a:srgbClr val="40404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>
                <a:solidFill>
                  <a:srgbClr val="55555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machine</a:t>
            </a:r>
            <a:r>
              <a:rPr lang="en">
                <a:solidFill>
                  <a:srgbClr val="40404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/>
            </a:r>
            <a:br>
              <a:rPr lang="en">
                <a:solidFill>
                  <a:srgbClr val="40404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solidFill>
                  <a:srgbClr val="40404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/>
            </a:r>
            <a:br>
              <a:rPr lang="en">
                <a:solidFill>
                  <a:srgbClr val="40404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solidFill>
                  <a:srgbClr val="33333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</a:t>
            </a:r>
            <a:r>
              <a:rPr lang="en">
                <a:solidFill>
                  <a:srgbClr val="40404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b="1">
                <a:solidFill>
                  <a:srgbClr val="40404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>
                <a:solidFill>
                  <a:srgbClr val="40404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>
                <a:solidFill>
                  <a:srgbClr val="33333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dht</a:t>
            </a:r>
            <a:r>
              <a:rPr lang="en" b="1">
                <a:solidFill>
                  <a:srgbClr val="40404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>
                <a:solidFill>
                  <a:srgbClr val="33333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DHT11</a:t>
            </a:r>
            <a:r>
              <a:rPr lang="en">
                <a:solidFill>
                  <a:srgbClr val="40404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>
                <a:solidFill>
                  <a:srgbClr val="33333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machine</a:t>
            </a:r>
            <a:r>
              <a:rPr lang="en" b="1">
                <a:solidFill>
                  <a:srgbClr val="40404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>
                <a:solidFill>
                  <a:srgbClr val="33333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Pin</a:t>
            </a:r>
            <a:r>
              <a:rPr lang="en">
                <a:solidFill>
                  <a:srgbClr val="40404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>
                <a:solidFill>
                  <a:srgbClr val="0099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4</a:t>
            </a:r>
            <a:r>
              <a:rPr lang="en">
                <a:solidFill>
                  <a:srgbClr val="40404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))</a:t>
            </a:r>
            <a:br>
              <a:rPr lang="en">
                <a:solidFill>
                  <a:srgbClr val="40404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solidFill>
                  <a:srgbClr val="33333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</a:t>
            </a:r>
            <a:r>
              <a:rPr lang="en" b="1">
                <a:solidFill>
                  <a:srgbClr val="40404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>
                <a:solidFill>
                  <a:srgbClr val="33333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measure</a:t>
            </a:r>
            <a:r>
              <a:rPr lang="en">
                <a:solidFill>
                  <a:srgbClr val="40404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()</a:t>
            </a:r>
            <a:br>
              <a:rPr lang="en">
                <a:solidFill>
                  <a:srgbClr val="40404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solidFill>
                  <a:srgbClr val="33333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</a:t>
            </a:r>
            <a:r>
              <a:rPr lang="en" b="1">
                <a:solidFill>
                  <a:srgbClr val="40404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>
                <a:solidFill>
                  <a:srgbClr val="33333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temperature</a:t>
            </a:r>
            <a:r>
              <a:rPr lang="en">
                <a:solidFill>
                  <a:srgbClr val="40404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() </a:t>
            </a:r>
            <a:r>
              <a:rPr lang="en" i="1">
                <a:solidFill>
                  <a:srgbClr val="99998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# eg. 23 (°C)</a:t>
            </a:r>
            <a:r>
              <a:rPr lang="en">
                <a:solidFill>
                  <a:srgbClr val="40404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/>
            </a:r>
            <a:br>
              <a:rPr lang="en">
                <a:solidFill>
                  <a:srgbClr val="40404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solidFill>
                  <a:srgbClr val="33333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</a:t>
            </a:r>
            <a:r>
              <a:rPr lang="en" b="1">
                <a:solidFill>
                  <a:srgbClr val="40404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>
                <a:solidFill>
                  <a:srgbClr val="33333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humidity</a:t>
            </a:r>
            <a:r>
              <a:rPr lang="en">
                <a:solidFill>
                  <a:srgbClr val="40404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()    </a:t>
            </a:r>
            <a:r>
              <a:rPr lang="en" i="1">
                <a:solidFill>
                  <a:srgbClr val="99998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# eg. 41 (% RH)</a:t>
            </a:r>
            <a:r>
              <a:rPr lang="en">
                <a:solidFill>
                  <a:srgbClr val="40404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/>
            </a:r>
            <a:br>
              <a:rPr lang="en">
                <a:solidFill>
                  <a:srgbClr val="40404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solidFill>
                  <a:srgbClr val="40404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/>
            </a:r>
            <a:br>
              <a:rPr lang="en">
                <a:solidFill>
                  <a:srgbClr val="40404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solidFill>
                  <a:srgbClr val="33333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</a:t>
            </a:r>
            <a:r>
              <a:rPr lang="en">
                <a:solidFill>
                  <a:srgbClr val="40404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b="1">
                <a:solidFill>
                  <a:srgbClr val="40404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>
                <a:solidFill>
                  <a:srgbClr val="40404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>
                <a:solidFill>
                  <a:srgbClr val="33333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dht</a:t>
            </a:r>
            <a:r>
              <a:rPr lang="en" b="1">
                <a:solidFill>
                  <a:srgbClr val="40404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>
                <a:solidFill>
                  <a:srgbClr val="33333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DHT22</a:t>
            </a:r>
            <a:r>
              <a:rPr lang="en">
                <a:solidFill>
                  <a:srgbClr val="40404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>
                <a:solidFill>
                  <a:srgbClr val="33333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machine</a:t>
            </a:r>
            <a:r>
              <a:rPr lang="en" b="1">
                <a:solidFill>
                  <a:srgbClr val="40404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>
                <a:solidFill>
                  <a:srgbClr val="33333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Pin</a:t>
            </a:r>
            <a:r>
              <a:rPr lang="en">
                <a:solidFill>
                  <a:srgbClr val="40404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>
                <a:solidFill>
                  <a:srgbClr val="0099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4</a:t>
            </a:r>
            <a:r>
              <a:rPr lang="en">
                <a:solidFill>
                  <a:srgbClr val="40404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))</a:t>
            </a:r>
            <a:br>
              <a:rPr lang="en">
                <a:solidFill>
                  <a:srgbClr val="40404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solidFill>
                  <a:srgbClr val="33333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</a:t>
            </a:r>
            <a:r>
              <a:rPr lang="en" b="1">
                <a:solidFill>
                  <a:srgbClr val="40404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>
                <a:solidFill>
                  <a:srgbClr val="33333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measure</a:t>
            </a:r>
            <a:r>
              <a:rPr lang="en">
                <a:solidFill>
                  <a:srgbClr val="40404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()</a:t>
            </a:r>
            <a:br>
              <a:rPr lang="en">
                <a:solidFill>
                  <a:srgbClr val="40404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solidFill>
                  <a:srgbClr val="33333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</a:t>
            </a:r>
            <a:r>
              <a:rPr lang="en" b="1">
                <a:solidFill>
                  <a:srgbClr val="40404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>
                <a:solidFill>
                  <a:srgbClr val="33333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temperature</a:t>
            </a:r>
            <a:r>
              <a:rPr lang="en">
                <a:solidFill>
                  <a:srgbClr val="40404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() </a:t>
            </a:r>
            <a:r>
              <a:rPr lang="en" i="1">
                <a:solidFill>
                  <a:srgbClr val="99998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# eg. 23.6 (°C)</a:t>
            </a:r>
            <a:r>
              <a:rPr lang="en">
                <a:solidFill>
                  <a:srgbClr val="40404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/>
            </a:r>
            <a:br>
              <a:rPr lang="en">
                <a:solidFill>
                  <a:srgbClr val="40404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solidFill>
                  <a:srgbClr val="33333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</a:t>
            </a:r>
            <a:r>
              <a:rPr lang="en" b="1">
                <a:solidFill>
                  <a:srgbClr val="40404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>
                <a:solidFill>
                  <a:srgbClr val="33333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humidity</a:t>
            </a:r>
            <a:r>
              <a:rPr lang="en">
                <a:solidFill>
                  <a:srgbClr val="40404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()    </a:t>
            </a:r>
            <a:r>
              <a:rPr lang="en" i="1">
                <a:solidFill>
                  <a:srgbClr val="99998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# eg. 41.3 (% RH)</a:t>
            </a:r>
          </a:p>
        </p:txBody>
      </p:sp>
      <p:sp>
        <p:nvSpPr>
          <p:cNvPr id="196" name="Shape 196"/>
          <p:cNvSpPr txBox="1"/>
          <p:nvPr/>
        </p:nvSpPr>
        <p:spPr>
          <a:xfrm>
            <a:off x="7452825" y="586800"/>
            <a:ext cx="1586100" cy="79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DEMO: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dht11.py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5722"/>
        </a:solidFill>
        <a:effectLst/>
      </p:bgPr>
    </p:bg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 txBox="1">
            <a:spLocks noGrp="1"/>
          </p:cNvSpPr>
          <p:nvPr>
            <p:ph type="title"/>
          </p:nvPr>
        </p:nvSpPr>
        <p:spPr>
          <a:xfrm>
            <a:off x="861150" y="893500"/>
            <a:ext cx="5324100" cy="4857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DHT-11 (溫溼度sensor)</a:t>
            </a:r>
          </a:p>
        </p:txBody>
      </p:sp>
      <p:sp>
        <p:nvSpPr>
          <p:cNvPr id="202" name="Shape 202"/>
          <p:cNvSpPr txBox="1">
            <a:spLocks noGrp="1"/>
          </p:cNvSpPr>
          <p:nvPr>
            <p:ph type="body" idx="1"/>
          </p:nvPr>
        </p:nvSpPr>
        <p:spPr>
          <a:xfrm>
            <a:off x="861050" y="1504950"/>
            <a:ext cx="5324100" cy="2255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endParaRPr/>
          </a:p>
        </p:txBody>
      </p:sp>
      <p:grpSp>
        <p:nvGrpSpPr>
          <p:cNvPr id="203" name="Shape 203"/>
          <p:cNvGrpSpPr/>
          <p:nvPr/>
        </p:nvGrpSpPr>
        <p:grpSpPr>
          <a:xfrm>
            <a:off x="324320" y="869242"/>
            <a:ext cx="457189" cy="457119"/>
            <a:chOff x="1923675" y="1633650"/>
            <a:chExt cx="436000" cy="435975"/>
          </a:xfrm>
        </p:grpSpPr>
        <p:sp>
          <p:nvSpPr>
            <p:cNvPr id="204" name="Shape 204"/>
            <p:cNvSpPr/>
            <p:nvPr/>
          </p:nvSpPr>
          <p:spPr>
            <a:xfrm>
              <a:off x="2209250" y="1633650"/>
              <a:ext cx="150425" cy="150425"/>
            </a:xfrm>
            <a:custGeom>
              <a:avLst/>
              <a:gdLst/>
              <a:ahLst/>
              <a:cxnLst/>
              <a:rect l="0" t="0" r="0" b="0"/>
              <a:pathLst>
                <a:path w="6017" h="6017" fill="none" extrusionOk="0">
                  <a:moveTo>
                    <a:pt x="5846" y="3605"/>
                  </a:moveTo>
                  <a:lnTo>
                    <a:pt x="2412" y="171"/>
                  </a:lnTo>
                  <a:lnTo>
                    <a:pt x="2412" y="171"/>
                  </a:lnTo>
                  <a:lnTo>
                    <a:pt x="2314" y="98"/>
                  </a:lnTo>
                  <a:lnTo>
                    <a:pt x="2217" y="49"/>
                  </a:lnTo>
                  <a:lnTo>
                    <a:pt x="2095" y="25"/>
                  </a:lnTo>
                  <a:lnTo>
                    <a:pt x="1997" y="1"/>
                  </a:lnTo>
                  <a:lnTo>
                    <a:pt x="1876" y="25"/>
                  </a:lnTo>
                  <a:lnTo>
                    <a:pt x="1778" y="49"/>
                  </a:lnTo>
                  <a:lnTo>
                    <a:pt x="1681" y="98"/>
                  </a:lnTo>
                  <a:lnTo>
                    <a:pt x="1583" y="171"/>
                  </a:lnTo>
                  <a:lnTo>
                    <a:pt x="0" y="1778"/>
                  </a:lnTo>
                  <a:lnTo>
                    <a:pt x="4238" y="6016"/>
                  </a:lnTo>
                  <a:lnTo>
                    <a:pt x="5846" y="4433"/>
                  </a:lnTo>
                  <a:lnTo>
                    <a:pt x="5846" y="4433"/>
                  </a:lnTo>
                  <a:lnTo>
                    <a:pt x="5919" y="4336"/>
                  </a:lnTo>
                  <a:lnTo>
                    <a:pt x="5967" y="4238"/>
                  </a:lnTo>
                  <a:lnTo>
                    <a:pt x="5992" y="4141"/>
                  </a:lnTo>
                  <a:lnTo>
                    <a:pt x="6016" y="4019"/>
                  </a:lnTo>
                  <a:lnTo>
                    <a:pt x="5992" y="3922"/>
                  </a:lnTo>
                  <a:lnTo>
                    <a:pt x="5967" y="3800"/>
                  </a:lnTo>
                  <a:lnTo>
                    <a:pt x="5919" y="3703"/>
                  </a:lnTo>
                  <a:lnTo>
                    <a:pt x="5846" y="3605"/>
                  </a:lnTo>
                  <a:lnTo>
                    <a:pt x="5846" y="3605"/>
                  </a:lnTo>
                  <a:close/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5" name="Shape 205"/>
            <p:cNvSpPr/>
            <p:nvPr/>
          </p:nvSpPr>
          <p:spPr>
            <a:xfrm>
              <a:off x="2019900" y="1757250"/>
              <a:ext cx="261825" cy="261850"/>
            </a:xfrm>
            <a:custGeom>
              <a:avLst/>
              <a:gdLst/>
              <a:ahLst/>
              <a:cxnLst/>
              <a:rect l="0" t="0" r="0" b="0"/>
              <a:pathLst>
                <a:path w="10473" h="10474" fill="none" extrusionOk="0">
                  <a:moveTo>
                    <a:pt x="10473" y="1"/>
                  </a:moveTo>
                  <a:lnTo>
                    <a:pt x="0" y="10473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6" name="Shape 206"/>
            <p:cNvSpPr/>
            <p:nvPr/>
          </p:nvSpPr>
          <p:spPr>
            <a:xfrm>
              <a:off x="1923675" y="1681150"/>
              <a:ext cx="388500" cy="388475"/>
            </a:xfrm>
            <a:custGeom>
              <a:avLst/>
              <a:gdLst/>
              <a:ahLst/>
              <a:cxnLst/>
              <a:rect l="0" t="0" r="0" b="0"/>
              <a:pathLst>
                <a:path w="15540" h="15539" fill="none" extrusionOk="0">
                  <a:moveTo>
                    <a:pt x="11277" y="0"/>
                  </a:moveTo>
                  <a:lnTo>
                    <a:pt x="756" y="10546"/>
                  </a:lnTo>
                  <a:lnTo>
                    <a:pt x="756" y="10546"/>
                  </a:lnTo>
                  <a:lnTo>
                    <a:pt x="683" y="10619"/>
                  </a:lnTo>
                  <a:lnTo>
                    <a:pt x="634" y="10692"/>
                  </a:lnTo>
                  <a:lnTo>
                    <a:pt x="610" y="10765"/>
                  </a:lnTo>
                  <a:lnTo>
                    <a:pt x="585" y="10863"/>
                  </a:lnTo>
                  <a:lnTo>
                    <a:pt x="1" y="14881"/>
                  </a:lnTo>
                  <a:lnTo>
                    <a:pt x="1" y="14881"/>
                  </a:lnTo>
                  <a:lnTo>
                    <a:pt x="1" y="15003"/>
                  </a:lnTo>
                  <a:lnTo>
                    <a:pt x="25" y="15149"/>
                  </a:lnTo>
                  <a:lnTo>
                    <a:pt x="98" y="15271"/>
                  </a:lnTo>
                  <a:lnTo>
                    <a:pt x="171" y="15368"/>
                  </a:lnTo>
                  <a:lnTo>
                    <a:pt x="171" y="15368"/>
                  </a:lnTo>
                  <a:lnTo>
                    <a:pt x="269" y="15441"/>
                  </a:lnTo>
                  <a:lnTo>
                    <a:pt x="366" y="15490"/>
                  </a:lnTo>
                  <a:lnTo>
                    <a:pt x="464" y="15514"/>
                  </a:lnTo>
                  <a:lnTo>
                    <a:pt x="585" y="15539"/>
                  </a:lnTo>
                  <a:lnTo>
                    <a:pt x="585" y="15539"/>
                  </a:lnTo>
                  <a:lnTo>
                    <a:pt x="659" y="15539"/>
                  </a:lnTo>
                  <a:lnTo>
                    <a:pt x="4677" y="14954"/>
                  </a:lnTo>
                  <a:lnTo>
                    <a:pt x="4677" y="14954"/>
                  </a:lnTo>
                  <a:lnTo>
                    <a:pt x="4848" y="14905"/>
                  </a:lnTo>
                  <a:lnTo>
                    <a:pt x="4921" y="14857"/>
                  </a:lnTo>
                  <a:lnTo>
                    <a:pt x="4994" y="14784"/>
                  </a:lnTo>
                  <a:lnTo>
                    <a:pt x="15539" y="4262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7" name="Shape 207"/>
            <p:cNvSpPr/>
            <p:nvPr/>
          </p:nvSpPr>
          <p:spPr>
            <a:xfrm>
              <a:off x="1974225" y="1711575"/>
              <a:ext cx="261825" cy="261850"/>
            </a:xfrm>
            <a:custGeom>
              <a:avLst/>
              <a:gdLst/>
              <a:ahLst/>
              <a:cxnLst/>
              <a:rect l="0" t="0" r="0" b="0"/>
              <a:pathLst>
                <a:path w="10473" h="10474" fill="none" extrusionOk="0">
                  <a:moveTo>
                    <a:pt x="0" y="10474"/>
                  </a:moveTo>
                  <a:lnTo>
                    <a:pt x="10473" y="1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8" name="Shape 208"/>
            <p:cNvSpPr/>
            <p:nvPr/>
          </p:nvSpPr>
          <p:spPr>
            <a:xfrm>
              <a:off x="1934650" y="2014200"/>
              <a:ext cx="44475" cy="44475"/>
            </a:xfrm>
            <a:custGeom>
              <a:avLst/>
              <a:gdLst/>
              <a:ahLst/>
              <a:cxnLst/>
              <a:rect l="0" t="0" r="0" b="0"/>
              <a:pathLst>
                <a:path w="1779" h="1779" fill="none" extrusionOk="0">
                  <a:moveTo>
                    <a:pt x="1778" y="1778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9" name="Shape 209"/>
            <p:cNvSpPr/>
            <p:nvPr/>
          </p:nvSpPr>
          <p:spPr>
            <a:xfrm>
              <a:off x="1944375" y="1947225"/>
              <a:ext cx="101725" cy="101700"/>
            </a:xfrm>
            <a:custGeom>
              <a:avLst/>
              <a:gdLst/>
              <a:ahLst/>
              <a:cxnLst/>
              <a:rect l="0" t="0" r="0" b="0"/>
              <a:pathLst>
                <a:path w="4069" h="4068" fill="none" extrusionOk="0">
                  <a:moveTo>
                    <a:pt x="1" y="49"/>
                  </a:moveTo>
                  <a:lnTo>
                    <a:pt x="1" y="49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20" y="4068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210" name="Shape 210"/>
          <p:cNvSpPr txBox="1"/>
          <p:nvPr/>
        </p:nvSpPr>
        <p:spPr>
          <a:xfrm>
            <a:off x="7452825" y="586800"/>
            <a:ext cx="1586100" cy="79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DEMO: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dht11.py</a:t>
            </a:r>
          </a:p>
        </p:txBody>
      </p:sp>
      <p:pic>
        <p:nvPicPr>
          <p:cNvPr id="211" name="Shape 2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1037" y="1504937"/>
            <a:ext cx="5648325" cy="181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Shape 2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27187" y="1192437"/>
            <a:ext cx="1381125" cy="2190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Shape 2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08326" y="2670626"/>
            <a:ext cx="2730600" cy="2402100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Shape 214"/>
          <p:cNvSpPr txBox="1"/>
          <p:nvPr/>
        </p:nvSpPr>
        <p:spPr>
          <a:xfrm>
            <a:off x="931975" y="4058175"/>
            <a:ext cx="5969400" cy="67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Ref: </a:t>
            </a:r>
            <a:r>
              <a:rPr lang="en" u="sng">
                <a:solidFill>
                  <a:schemeClr val="hlink"/>
                </a:solidFill>
                <a:hlinkClick r:id="rId6"/>
              </a:rPr>
              <a:t>https://akizukidenshi.com/download/ds/aosong/DHT11.pdf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107"/>
        </a:solidFill>
        <a:effectLst/>
      </p:bgPr>
    </p:bg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 txBox="1">
            <a:spLocks noGrp="1"/>
          </p:cNvSpPr>
          <p:nvPr>
            <p:ph type="ctrTitle"/>
          </p:nvPr>
        </p:nvSpPr>
        <p:spPr>
          <a:xfrm>
            <a:off x="648300" y="1354750"/>
            <a:ext cx="3522300" cy="29898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7200">
                <a:solidFill>
                  <a:srgbClr val="FFC107"/>
                </a:solidFill>
              </a:rPr>
              <a:t>3.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MQTT How to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5722"/>
        </a:solidFill>
        <a:effectLst/>
      </p:bgPr>
    </p:bg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 txBox="1">
            <a:spLocks noGrp="1"/>
          </p:cNvSpPr>
          <p:nvPr>
            <p:ph type="title"/>
          </p:nvPr>
        </p:nvSpPr>
        <p:spPr>
          <a:xfrm>
            <a:off x="838350" y="893500"/>
            <a:ext cx="5324100" cy="4857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MQTT</a:t>
            </a:r>
          </a:p>
        </p:txBody>
      </p:sp>
      <p:sp>
        <p:nvSpPr>
          <p:cNvPr id="225" name="Shape 225"/>
          <p:cNvSpPr txBox="1">
            <a:spLocks noGrp="1"/>
          </p:cNvSpPr>
          <p:nvPr>
            <p:ph type="body" idx="1"/>
          </p:nvPr>
        </p:nvSpPr>
        <p:spPr>
          <a:xfrm>
            <a:off x="838250" y="1504950"/>
            <a:ext cx="5791800" cy="3143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</a:pPr>
            <a:r>
              <a:rPr lang="en">
                <a:solidFill>
                  <a:schemeClr val="dk2"/>
                </a:solidFill>
              </a:rPr>
              <a:t>MQTT (Message Queue Telemetry Transport)</a:t>
            </a:r>
          </a:p>
          <a:p>
            <a:pPr marL="457200" marR="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</a:pPr>
            <a:r>
              <a:rPr lang="en">
                <a:solidFill>
                  <a:schemeClr val="dk2"/>
                </a:solidFill>
              </a:rPr>
              <a:t>為M2M, IOT設計的協定，基於TCP socket，主要是想讓系統資源較低的設備也可以把資料上傳到Server。</a:t>
            </a:r>
          </a:p>
          <a:p>
            <a:pPr marL="457200" marR="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</a:pPr>
            <a:r>
              <a:rPr lang="en">
                <a:solidFill>
                  <a:schemeClr val="dk2"/>
                </a:solidFill>
              </a:rPr>
              <a:t>目前已是ISO的一員</a:t>
            </a:r>
            <a:br>
              <a:rPr lang="en">
                <a:solidFill>
                  <a:schemeClr val="dk2"/>
                </a:solidFill>
              </a:rPr>
            </a:br>
            <a:r>
              <a:rPr lang="en">
                <a:solidFill>
                  <a:schemeClr val="dk2"/>
                </a:solidFill>
              </a:rPr>
              <a:t>2016, MQTT is now an ISO standard</a:t>
            </a:r>
            <a:r>
              <a:rPr lang="en">
                <a:solidFill>
                  <a:schemeClr val="dk2"/>
                </a:solidFill>
                <a:hlinkClick r:id="rId3"/>
              </a:rPr>
              <a:t> (ISO/IEC 20922)</a:t>
            </a:r>
          </a:p>
          <a:p>
            <a:pPr marL="457200" marR="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</a:pPr>
            <a:r>
              <a:rPr lang="en">
                <a:solidFill>
                  <a:schemeClr val="dk2"/>
                </a:solidFill>
              </a:rPr>
              <a:t>此處使用的MQTT雲端為Eclipse所提供：</a:t>
            </a:r>
            <a:br>
              <a:rPr lang="en">
                <a:solidFill>
                  <a:schemeClr val="dk2"/>
                </a:solidFill>
              </a:rPr>
            </a:br>
            <a:r>
              <a:rPr lang="en">
                <a:solidFill>
                  <a:schemeClr val="dk2"/>
                </a:solidFill>
              </a:rPr>
              <a:t>iot.eclipse.org</a:t>
            </a:r>
          </a:p>
        </p:txBody>
      </p:sp>
      <p:grpSp>
        <p:nvGrpSpPr>
          <p:cNvPr id="226" name="Shape 226"/>
          <p:cNvGrpSpPr/>
          <p:nvPr/>
        </p:nvGrpSpPr>
        <p:grpSpPr>
          <a:xfrm>
            <a:off x="301520" y="869242"/>
            <a:ext cx="457189" cy="457119"/>
            <a:chOff x="1923675" y="1633650"/>
            <a:chExt cx="436000" cy="435975"/>
          </a:xfrm>
        </p:grpSpPr>
        <p:sp>
          <p:nvSpPr>
            <p:cNvPr id="227" name="Shape 227"/>
            <p:cNvSpPr/>
            <p:nvPr/>
          </p:nvSpPr>
          <p:spPr>
            <a:xfrm>
              <a:off x="2209250" y="1633650"/>
              <a:ext cx="150425" cy="150425"/>
            </a:xfrm>
            <a:custGeom>
              <a:avLst/>
              <a:gdLst/>
              <a:ahLst/>
              <a:cxnLst/>
              <a:rect l="0" t="0" r="0" b="0"/>
              <a:pathLst>
                <a:path w="6017" h="6017" fill="none" extrusionOk="0">
                  <a:moveTo>
                    <a:pt x="5846" y="3605"/>
                  </a:moveTo>
                  <a:lnTo>
                    <a:pt x="2412" y="171"/>
                  </a:lnTo>
                  <a:lnTo>
                    <a:pt x="2412" y="171"/>
                  </a:lnTo>
                  <a:lnTo>
                    <a:pt x="2314" y="98"/>
                  </a:lnTo>
                  <a:lnTo>
                    <a:pt x="2217" y="49"/>
                  </a:lnTo>
                  <a:lnTo>
                    <a:pt x="2095" y="25"/>
                  </a:lnTo>
                  <a:lnTo>
                    <a:pt x="1997" y="1"/>
                  </a:lnTo>
                  <a:lnTo>
                    <a:pt x="1876" y="25"/>
                  </a:lnTo>
                  <a:lnTo>
                    <a:pt x="1778" y="49"/>
                  </a:lnTo>
                  <a:lnTo>
                    <a:pt x="1681" y="98"/>
                  </a:lnTo>
                  <a:lnTo>
                    <a:pt x="1583" y="171"/>
                  </a:lnTo>
                  <a:lnTo>
                    <a:pt x="0" y="1778"/>
                  </a:lnTo>
                  <a:lnTo>
                    <a:pt x="4238" y="6016"/>
                  </a:lnTo>
                  <a:lnTo>
                    <a:pt x="5846" y="4433"/>
                  </a:lnTo>
                  <a:lnTo>
                    <a:pt x="5846" y="4433"/>
                  </a:lnTo>
                  <a:lnTo>
                    <a:pt x="5919" y="4336"/>
                  </a:lnTo>
                  <a:lnTo>
                    <a:pt x="5967" y="4238"/>
                  </a:lnTo>
                  <a:lnTo>
                    <a:pt x="5992" y="4141"/>
                  </a:lnTo>
                  <a:lnTo>
                    <a:pt x="6016" y="4019"/>
                  </a:lnTo>
                  <a:lnTo>
                    <a:pt x="5992" y="3922"/>
                  </a:lnTo>
                  <a:lnTo>
                    <a:pt x="5967" y="3800"/>
                  </a:lnTo>
                  <a:lnTo>
                    <a:pt x="5919" y="3703"/>
                  </a:lnTo>
                  <a:lnTo>
                    <a:pt x="5846" y="3605"/>
                  </a:lnTo>
                  <a:lnTo>
                    <a:pt x="5846" y="3605"/>
                  </a:lnTo>
                  <a:close/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8" name="Shape 228"/>
            <p:cNvSpPr/>
            <p:nvPr/>
          </p:nvSpPr>
          <p:spPr>
            <a:xfrm>
              <a:off x="2019900" y="1757250"/>
              <a:ext cx="261825" cy="261850"/>
            </a:xfrm>
            <a:custGeom>
              <a:avLst/>
              <a:gdLst/>
              <a:ahLst/>
              <a:cxnLst/>
              <a:rect l="0" t="0" r="0" b="0"/>
              <a:pathLst>
                <a:path w="10473" h="10474" fill="none" extrusionOk="0">
                  <a:moveTo>
                    <a:pt x="10473" y="1"/>
                  </a:moveTo>
                  <a:lnTo>
                    <a:pt x="0" y="10473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9" name="Shape 229"/>
            <p:cNvSpPr/>
            <p:nvPr/>
          </p:nvSpPr>
          <p:spPr>
            <a:xfrm>
              <a:off x="1923675" y="1681150"/>
              <a:ext cx="388500" cy="388475"/>
            </a:xfrm>
            <a:custGeom>
              <a:avLst/>
              <a:gdLst/>
              <a:ahLst/>
              <a:cxnLst/>
              <a:rect l="0" t="0" r="0" b="0"/>
              <a:pathLst>
                <a:path w="15540" h="15539" fill="none" extrusionOk="0">
                  <a:moveTo>
                    <a:pt x="11277" y="0"/>
                  </a:moveTo>
                  <a:lnTo>
                    <a:pt x="756" y="10546"/>
                  </a:lnTo>
                  <a:lnTo>
                    <a:pt x="756" y="10546"/>
                  </a:lnTo>
                  <a:lnTo>
                    <a:pt x="683" y="10619"/>
                  </a:lnTo>
                  <a:lnTo>
                    <a:pt x="634" y="10692"/>
                  </a:lnTo>
                  <a:lnTo>
                    <a:pt x="610" y="10765"/>
                  </a:lnTo>
                  <a:lnTo>
                    <a:pt x="585" y="10863"/>
                  </a:lnTo>
                  <a:lnTo>
                    <a:pt x="1" y="14881"/>
                  </a:lnTo>
                  <a:lnTo>
                    <a:pt x="1" y="14881"/>
                  </a:lnTo>
                  <a:lnTo>
                    <a:pt x="1" y="15003"/>
                  </a:lnTo>
                  <a:lnTo>
                    <a:pt x="25" y="15149"/>
                  </a:lnTo>
                  <a:lnTo>
                    <a:pt x="98" y="15271"/>
                  </a:lnTo>
                  <a:lnTo>
                    <a:pt x="171" y="15368"/>
                  </a:lnTo>
                  <a:lnTo>
                    <a:pt x="171" y="15368"/>
                  </a:lnTo>
                  <a:lnTo>
                    <a:pt x="269" y="15441"/>
                  </a:lnTo>
                  <a:lnTo>
                    <a:pt x="366" y="15490"/>
                  </a:lnTo>
                  <a:lnTo>
                    <a:pt x="464" y="15514"/>
                  </a:lnTo>
                  <a:lnTo>
                    <a:pt x="585" y="15539"/>
                  </a:lnTo>
                  <a:lnTo>
                    <a:pt x="585" y="15539"/>
                  </a:lnTo>
                  <a:lnTo>
                    <a:pt x="659" y="15539"/>
                  </a:lnTo>
                  <a:lnTo>
                    <a:pt x="4677" y="14954"/>
                  </a:lnTo>
                  <a:lnTo>
                    <a:pt x="4677" y="14954"/>
                  </a:lnTo>
                  <a:lnTo>
                    <a:pt x="4848" y="14905"/>
                  </a:lnTo>
                  <a:lnTo>
                    <a:pt x="4921" y="14857"/>
                  </a:lnTo>
                  <a:lnTo>
                    <a:pt x="4994" y="14784"/>
                  </a:lnTo>
                  <a:lnTo>
                    <a:pt x="15539" y="4262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0" name="Shape 230"/>
            <p:cNvSpPr/>
            <p:nvPr/>
          </p:nvSpPr>
          <p:spPr>
            <a:xfrm>
              <a:off x="1974225" y="1711575"/>
              <a:ext cx="261825" cy="261850"/>
            </a:xfrm>
            <a:custGeom>
              <a:avLst/>
              <a:gdLst/>
              <a:ahLst/>
              <a:cxnLst/>
              <a:rect l="0" t="0" r="0" b="0"/>
              <a:pathLst>
                <a:path w="10473" h="10474" fill="none" extrusionOk="0">
                  <a:moveTo>
                    <a:pt x="0" y="10474"/>
                  </a:moveTo>
                  <a:lnTo>
                    <a:pt x="10473" y="1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1" name="Shape 231"/>
            <p:cNvSpPr/>
            <p:nvPr/>
          </p:nvSpPr>
          <p:spPr>
            <a:xfrm>
              <a:off x="1934650" y="2014200"/>
              <a:ext cx="44475" cy="44475"/>
            </a:xfrm>
            <a:custGeom>
              <a:avLst/>
              <a:gdLst/>
              <a:ahLst/>
              <a:cxnLst/>
              <a:rect l="0" t="0" r="0" b="0"/>
              <a:pathLst>
                <a:path w="1779" h="1779" fill="none" extrusionOk="0">
                  <a:moveTo>
                    <a:pt x="1778" y="1778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2" name="Shape 232"/>
            <p:cNvSpPr/>
            <p:nvPr/>
          </p:nvSpPr>
          <p:spPr>
            <a:xfrm>
              <a:off x="1944375" y="1947225"/>
              <a:ext cx="101725" cy="101700"/>
            </a:xfrm>
            <a:custGeom>
              <a:avLst/>
              <a:gdLst/>
              <a:ahLst/>
              <a:cxnLst/>
              <a:rect l="0" t="0" r="0" b="0"/>
              <a:pathLst>
                <a:path w="4069" h="4068" fill="none" extrusionOk="0">
                  <a:moveTo>
                    <a:pt x="1" y="49"/>
                  </a:moveTo>
                  <a:lnTo>
                    <a:pt x="1" y="49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20" y="4068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233" name="Shape 233"/>
          <p:cNvSpPr txBox="1"/>
          <p:nvPr/>
        </p:nvSpPr>
        <p:spPr>
          <a:xfrm>
            <a:off x="7452825" y="586800"/>
            <a:ext cx="1586100" cy="1492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DEMO: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mq-dht11.py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5722"/>
        </a:solidFill>
        <a:effectLst/>
      </p:bgPr>
    </p:bg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 txBox="1">
            <a:spLocks noGrp="1"/>
          </p:cNvSpPr>
          <p:nvPr>
            <p:ph type="title"/>
          </p:nvPr>
        </p:nvSpPr>
        <p:spPr>
          <a:xfrm>
            <a:off x="838350" y="893500"/>
            <a:ext cx="5324100" cy="4857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MQTT</a:t>
            </a:r>
          </a:p>
        </p:txBody>
      </p:sp>
      <p:grpSp>
        <p:nvGrpSpPr>
          <p:cNvPr id="239" name="Shape 239"/>
          <p:cNvGrpSpPr/>
          <p:nvPr/>
        </p:nvGrpSpPr>
        <p:grpSpPr>
          <a:xfrm>
            <a:off x="301520" y="869242"/>
            <a:ext cx="457189" cy="457119"/>
            <a:chOff x="1923675" y="1633650"/>
            <a:chExt cx="436000" cy="435975"/>
          </a:xfrm>
        </p:grpSpPr>
        <p:sp>
          <p:nvSpPr>
            <p:cNvPr id="240" name="Shape 240"/>
            <p:cNvSpPr/>
            <p:nvPr/>
          </p:nvSpPr>
          <p:spPr>
            <a:xfrm>
              <a:off x="2209250" y="1633650"/>
              <a:ext cx="150425" cy="150425"/>
            </a:xfrm>
            <a:custGeom>
              <a:avLst/>
              <a:gdLst/>
              <a:ahLst/>
              <a:cxnLst/>
              <a:rect l="0" t="0" r="0" b="0"/>
              <a:pathLst>
                <a:path w="6017" h="6017" fill="none" extrusionOk="0">
                  <a:moveTo>
                    <a:pt x="5846" y="3605"/>
                  </a:moveTo>
                  <a:lnTo>
                    <a:pt x="2412" y="171"/>
                  </a:lnTo>
                  <a:lnTo>
                    <a:pt x="2412" y="171"/>
                  </a:lnTo>
                  <a:lnTo>
                    <a:pt x="2314" y="98"/>
                  </a:lnTo>
                  <a:lnTo>
                    <a:pt x="2217" y="49"/>
                  </a:lnTo>
                  <a:lnTo>
                    <a:pt x="2095" y="25"/>
                  </a:lnTo>
                  <a:lnTo>
                    <a:pt x="1997" y="1"/>
                  </a:lnTo>
                  <a:lnTo>
                    <a:pt x="1876" y="25"/>
                  </a:lnTo>
                  <a:lnTo>
                    <a:pt x="1778" y="49"/>
                  </a:lnTo>
                  <a:lnTo>
                    <a:pt x="1681" y="98"/>
                  </a:lnTo>
                  <a:lnTo>
                    <a:pt x="1583" y="171"/>
                  </a:lnTo>
                  <a:lnTo>
                    <a:pt x="0" y="1778"/>
                  </a:lnTo>
                  <a:lnTo>
                    <a:pt x="4238" y="6016"/>
                  </a:lnTo>
                  <a:lnTo>
                    <a:pt x="5846" y="4433"/>
                  </a:lnTo>
                  <a:lnTo>
                    <a:pt x="5846" y="4433"/>
                  </a:lnTo>
                  <a:lnTo>
                    <a:pt x="5919" y="4336"/>
                  </a:lnTo>
                  <a:lnTo>
                    <a:pt x="5967" y="4238"/>
                  </a:lnTo>
                  <a:lnTo>
                    <a:pt x="5992" y="4141"/>
                  </a:lnTo>
                  <a:lnTo>
                    <a:pt x="6016" y="4019"/>
                  </a:lnTo>
                  <a:lnTo>
                    <a:pt x="5992" y="3922"/>
                  </a:lnTo>
                  <a:lnTo>
                    <a:pt x="5967" y="3800"/>
                  </a:lnTo>
                  <a:lnTo>
                    <a:pt x="5919" y="3703"/>
                  </a:lnTo>
                  <a:lnTo>
                    <a:pt x="5846" y="3605"/>
                  </a:lnTo>
                  <a:lnTo>
                    <a:pt x="5846" y="3605"/>
                  </a:lnTo>
                  <a:close/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1" name="Shape 241"/>
            <p:cNvSpPr/>
            <p:nvPr/>
          </p:nvSpPr>
          <p:spPr>
            <a:xfrm>
              <a:off x="2019900" y="1757250"/>
              <a:ext cx="261825" cy="261850"/>
            </a:xfrm>
            <a:custGeom>
              <a:avLst/>
              <a:gdLst/>
              <a:ahLst/>
              <a:cxnLst/>
              <a:rect l="0" t="0" r="0" b="0"/>
              <a:pathLst>
                <a:path w="10473" h="10474" fill="none" extrusionOk="0">
                  <a:moveTo>
                    <a:pt x="10473" y="1"/>
                  </a:moveTo>
                  <a:lnTo>
                    <a:pt x="0" y="10473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2" name="Shape 242"/>
            <p:cNvSpPr/>
            <p:nvPr/>
          </p:nvSpPr>
          <p:spPr>
            <a:xfrm>
              <a:off x="1923675" y="1681150"/>
              <a:ext cx="388500" cy="388475"/>
            </a:xfrm>
            <a:custGeom>
              <a:avLst/>
              <a:gdLst/>
              <a:ahLst/>
              <a:cxnLst/>
              <a:rect l="0" t="0" r="0" b="0"/>
              <a:pathLst>
                <a:path w="15540" h="15539" fill="none" extrusionOk="0">
                  <a:moveTo>
                    <a:pt x="11277" y="0"/>
                  </a:moveTo>
                  <a:lnTo>
                    <a:pt x="756" y="10546"/>
                  </a:lnTo>
                  <a:lnTo>
                    <a:pt x="756" y="10546"/>
                  </a:lnTo>
                  <a:lnTo>
                    <a:pt x="683" y="10619"/>
                  </a:lnTo>
                  <a:lnTo>
                    <a:pt x="634" y="10692"/>
                  </a:lnTo>
                  <a:lnTo>
                    <a:pt x="610" y="10765"/>
                  </a:lnTo>
                  <a:lnTo>
                    <a:pt x="585" y="10863"/>
                  </a:lnTo>
                  <a:lnTo>
                    <a:pt x="1" y="14881"/>
                  </a:lnTo>
                  <a:lnTo>
                    <a:pt x="1" y="14881"/>
                  </a:lnTo>
                  <a:lnTo>
                    <a:pt x="1" y="15003"/>
                  </a:lnTo>
                  <a:lnTo>
                    <a:pt x="25" y="15149"/>
                  </a:lnTo>
                  <a:lnTo>
                    <a:pt x="98" y="15271"/>
                  </a:lnTo>
                  <a:lnTo>
                    <a:pt x="171" y="15368"/>
                  </a:lnTo>
                  <a:lnTo>
                    <a:pt x="171" y="15368"/>
                  </a:lnTo>
                  <a:lnTo>
                    <a:pt x="269" y="15441"/>
                  </a:lnTo>
                  <a:lnTo>
                    <a:pt x="366" y="15490"/>
                  </a:lnTo>
                  <a:lnTo>
                    <a:pt x="464" y="15514"/>
                  </a:lnTo>
                  <a:lnTo>
                    <a:pt x="585" y="15539"/>
                  </a:lnTo>
                  <a:lnTo>
                    <a:pt x="585" y="15539"/>
                  </a:lnTo>
                  <a:lnTo>
                    <a:pt x="659" y="15539"/>
                  </a:lnTo>
                  <a:lnTo>
                    <a:pt x="4677" y="14954"/>
                  </a:lnTo>
                  <a:lnTo>
                    <a:pt x="4677" y="14954"/>
                  </a:lnTo>
                  <a:lnTo>
                    <a:pt x="4848" y="14905"/>
                  </a:lnTo>
                  <a:lnTo>
                    <a:pt x="4921" y="14857"/>
                  </a:lnTo>
                  <a:lnTo>
                    <a:pt x="4994" y="14784"/>
                  </a:lnTo>
                  <a:lnTo>
                    <a:pt x="15539" y="4262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3" name="Shape 243"/>
            <p:cNvSpPr/>
            <p:nvPr/>
          </p:nvSpPr>
          <p:spPr>
            <a:xfrm>
              <a:off x="1974225" y="1711575"/>
              <a:ext cx="261825" cy="261850"/>
            </a:xfrm>
            <a:custGeom>
              <a:avLst/>
              <a:gdLst/>
              <a:ahLst/>
              <a:cxnLst/>
              <a:rect l="0" t="0" r="0" b="0"/>
              <a:pathLst>
                <a:path w="10473" h="10474" fill="none" extrusionOk="0">
                  <a:moveTo>
                    <a:pt x="0" y="10474"/>
                  </a:moveTo>
                  <a:lnTo>
                    <a:pt x="10473" y="1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4" name="Shape 244"/>
            <p:cNvSpPr/>
            <p:nvPr/>
          </p:nvSpPr>
          <p:spPr>
            <a:xfrm>
              <a:off x="1934650" y="2014200"/>
              <a:ext cx="44475" cy="44475"/>
            </a:xfrm>
            <a:custGeom>
              <a:avLst/>
              <a:gdLst/>
              <a:ahLst/>
              <a:cxnLst/>
              <a:rect l="0" t="0" r="0" b="0"/>
              <a:pathLst>
                <a:path w="1779" h="1779" fill="none" extrusionOk="0">
                  <a:moveTo>
                    <a:pt x="1778" y="1778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5" name="Shape 245"/>
            <p:cNvSpPr/>
            <p:nvPr/>
          </p:nvSpPr>
          <p:spPr>
            <a:xfrm>
              <a:off x="1944375" y="1947225"/>
              <a:ext cx="101725" cy="101700"/>
            </a:xfrm>
            <a:custGeom>
              <a:avLst/>
              <a:gdLst/>
              <a:ahLst/>
              <a:cxnLst/>
              <a:rect l="0" t="0" r="0" b="0"/>
              <a:pathLst>
                <a:path w="4069" h="4068" fill="none" extrusionOk="0">
                  <a:moveTo>
                    <a:pt x="1" y="49"/>
                  </a:moveTo>
                  <a:lnTo>
                    <a:pt x="1" y="49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20" y="4068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246" name="Shape 2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8925" y="1379200"/>
            <a:ext cx="4760097" cy="3634524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Shape 247"/>
          <p:cNvSpPr txBox="1"/>
          <p:nvPr/>
        </p:nvSpPr>
        <p:spPr>
          <a:xfrm>
            <a:off x="6441175" y="4577250"/>
            <a:ext cx="1462800" cy="436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來源</a:t>
            </a:r>
            <a:r>
              <a:rPr lang="en"/>
              <a:t>網址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5722"/>
        </a:solidFill>
        <a:effectLst/>
      </p:bgPr>
    </p:bg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 txBox="1">
            <a:spLocks noGrp="1"/>
          </p:cNvSpPr>
          <p:nvPr>
            <p:ph type="title"/>
          </p:nvPr>
        </p:nvSpPr>
        <p:spPr>
          <a:xfrm>
            <a:off x="838350" y="893500"/>
            <a:ext cx="5324100" cy="4857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MQTT Demo 執行前先修改的部份</a:t>
            </a:r>
          </a:p>
        </p:txBody>
      </p:sp>
      <p:sp>
        <p:nvSpPr>
          <p:cNvPr id="253" name="Shape 253"/>
          <p:cNvSpPr txBox="1">
            <a:spLocks noGrp="1"/>
          </p:cNvSpPr>
          <p:nvPr>
            <p:ph type="body" idx="1"/>
          </p:nvPr>
        </p:nvSpPr>
        <p:spPr>
          <a:xfrm>
            <a:off x="838250" y="1504950"/>
            <a:ext cx="5791800" cy="3402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</a:pPr>
            <a:r>
              <a:rPr lang="en" dirty="0">
                <a:solidFill>
                  <a:schemeClr val="dk2"/>
                </a:solidFill>
              </a:rPr>
              <a:t>TOPIC_BASE = 'iot/home2'</a:t>
            </a:r>
            <a:br>
              <a:rPr lang="en" dirty="0">
                <a:solidFill>
                  <a:schemeClr val="dk2"/>
                </a:solidFill>
              </a:rPr>
            </a:br>
            <a:r>
              <a:rPr lang="en" dirty="0">
                <a:solidFill>
                  <a:schemeClr val="dk2"/>
                </a:solidFill>
              </a:rPr>
              <a:t>改為你自己的topic名稱</a:t>
            </a:r>
          </a:p>
          <a:p>
            <a:pPr marL="457200" marR="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</a:pPr>
            <a:r>
              <a:rPr lang="en" dirty="0">
                <a:solidFill>
                  <a:schemeClr val="dk2"/>
                </a:solidFill>
              </a:rPr>
              <a:t>server = "iot.eclipse.org"</a:t>
            </a:r>
            <a:br>
              <a:rPr lang="en" dirty="0">
                <a:solidFill>
                  <a:schemeClr val="dk2"/>
                </a:solidFill>
              </a:rPr>
            </a:br>
            <a:r>
              <a:rPr lang="en" dirty="0">
                <a:solidFill>
                  <a:schemeClr val="dk2"/>
                </a:solidFill>
              </a:rPr>
              <a:t>若有自己的MQTT Broker請俢改此行</a:t>
            </a:r>
          </a:p>
          <a:p>
            <a:pPr marL="457200" marR="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</a:pPr>
            <a:r>
              <a:rPr lang="en" dirty="0">
                <a:solidFill>
                  <a:schemeClr val="dk2"/>
                </a:solidFill>
              </a:rPr>
              <a:t>wlan.connect(‘</a:t>
            </a:r>
            <a:r>
              <a:rPr lang="en-US" dirty="0">
                <a:solidFill>
                  <a:schemeClr val="dk2"/>
                </a:solidFill>
              </a:rPr>
              <a:t>SSID</a:t>
            </a:r>
            <a:r>
              <a:rPr lang="en" dirty="0">
                <a:solidFill>
                  <a:schemeClr val="dk2"/>
                </a:solidFill>
              </a:rPr>
              <a:t>', ‘</a:t>
            </a:r>
            <a:r>
              <a:rPr lang="en-US" dirty="0">
                <a:solidFill>
                  <a:schemeClr val="dk2"/>
                </a:solidFill>
              </a:rPr>
              <a:t>Key</a:t>
            </a:r>
            <a:r>
              <a:rPr lang="en" dirty="0">
                <a:solidFill>
                  <a:schemeClr val="dk2"/>
                </a:solidFill>
              </a:rPr>
              <a:t>')</a:t>
            </a:r>
            <a:br>
              <a:rPr lang="en" dirty="0">
                <a:solidFill>
                  <a:schemeClr val="dk2"/>
                </a:solidFill>
              </a:rPr>
            </a:br>
            <a:r>
              <a:rPr lang="en" dirty="0">
                <a:solidFill>
                  <a:schemeClr val="dk2"/>
                </a:solidFill>
              </a:rPr>
              <a:t>依現場的網路修改帳密</a:t>
            </a:r>
          </a:p>
          <a:p>
            <a:pPr marL="457200" marR="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</a:pPr>
            <a:r>
              <a:rPr lang="en" dirty="0">
                <a:solidFill>
                  <a:schemeClr val="dk2"/>
                </a:solidFill>
              </a:rPr>
              <a:t>其它的免費的MQTT：</a:t>
            </a:r>
            <a:br>
              <a:rPr lang="en" dirty="0">
                <a:solidFill>
                  <a:schemeClr val="dk2"/>
                </a:solidFill>
              </a:rPr>
            </a:br>
            <a:r>
              <a:rPr lang="en" dirty="0">
                <a:solidFill>
                  <a:schemeClr val="dk2"/>
                </a:solidFill>
              </a:rPr>
              <a:t>iot.eclipse.org</a:t>
            </a:r>
            <a:br>
              <a:rPr lang="en" dirty="0">
                <a:solidFill>
                  <a:schemeClr val="dk2"/>
                </a:solidFill>
              </a:rPr>
            </a:br>
            <a:r>
              <a:rPr lang="en" dirty="0">
                <a:solidFill>
                  <a:schemeClr val="dk2"/>
                </a:solidFill>
              </a:rPr>
              <a:t>test.mosquitto.org</a:t>
            </a:r>
            <a:br>
              <a:rPr lang="en" dirty="0">
                <a:solidFill>
                  <a:schemeClr val="dk2"/>
                </a:solidFill>
              </a:rPr>
            </a:br>
            <a:r>
              <a:rPr lang="en" dirty="0">
                <a:solidFill>
                  <a:schemeClr val="dk2"/>
                </a:solidFill>
              </a:rPr>
              <a:t>broker.hivemq.com</a:t>
            </a:r>
            <a:br>
              <a:rPr lang="en" dirty="0">
                <a:solidFill>
                  <a:schemeClr val="dk2"/>
                </a:solidFill>
              </a:rPr>
            </a:br>
            <a:r>
              <a:rPr lang="en" dirty="0">
                <a:solidFill>
                  <a:schemeClr val="dk2"/>
                </a:solidFill>
              </a:rPr>
              <a:t>cloudMqtt (要申請)</a:t>
            </a:r>
          </a:p>
        </p:txBody>
      </p:sp>
      <p:grpSp>
        <p:nvGrpSpPr>
          <p:cNvPr id="254" name="Shape 254"/>
          <p:cNvGrpSpPr/>
          <p:nvPr/>
        </p:nvGrpSpPr>
        <p:grpSpPr>
          <a:xfrm>
            <a:off x="301520" y="869242"/>
            <a:ext cx="457189" cy="457119"/>
            <a:chOff x="1923675" y="1633650"/>
            <a:chExt cx="436000" cy="435975"/>
          </a:xfrm>
        </p:grpSpPr>
        <p:sp>
          <p:nvSpPr>
            <p:cNvPr id="255" name="Shape 255"/>
            <p:cNvSpPr/>
            <p:nvPr/>
          </p:nvSpPr>
          <p:spPr>
            <a:xfrm>
              <a:off x="2209250" y="1633650"/>
              <a:ext cx="150425" cy="150425"/>
            </a:xfrm>
            <a:custGeom>
              <a:avLst/>
              <a:gdLst/>
              <a:ahLst/>
              <a:cxnLst/>
              <a:rect l="0" t="0" r="0" b="0"/>
              <a:pathLst>
                <a:path w="6017" h="6017" fill="none" extrusionOk="0">
                  <a:moveTo>
                    <a:pt x="5846" y="3605"/>
                  </a:moveTo>
                  <a:lnTo>
                    <a:pt x="2412" y="171"/>
                  </a:lnTo>
                  <a:lnTo>
                    <a:pt x="2412" y="171"/>
                  </a:lnTo>
                  <a:lnTo>
                    <a:pt x="2314" y="98"/>
                  </a:lnTo>
                  <a:lnTo>
                    <a:pt x="2217" y="49"/>
                  </a:lnTo>
                  <a:lnTo>
                    <a:pt x="2095" y="25"/>
                  </a:lnTo>
                  <a:lnTo>
                    <a:pt x="1997" y="1"/>
                  </a:lnTo>
                  <a:lnTo>
                    <a:pt x="1876" y="25"/>
                  </a:lnTo>
                  <a:lnTo>
                    <a:pt x="1778" y="49"/>
                  </a:lnTo>
                  <a:lnTo>
                    <a:pt x="1681" y="98"/>
                  </a:lnTo>
                  <a:lnTo>
                    <a:pt x="1583" y="171"/>
                  </a:lnTo>
                  <a:lnTo>
                    <a:pt x="0" y="1778"/>
                  </a:lnTo>
                  <a:lnTo>
                    <a:pt x="4238" y="6016"/>
                  </a:lnTo>
                  <a:lnTo>
                    <a:pt x="5846" y="4433"/>
                  </a:lnTo>
                  <a:lnTo>
                    <a:pt x="5846" y="4433"/>
                  </a:lnTo>
                  <a:lnTo>
                    <a:pt x="5919" y="4336"/>
                  </a:lnTo>
                  <a:lnTo>
                    <a:pt x="5967" y="4238"/>
                  </a:lnTo>
                  <a:lnTo>
                    <a:pt x="5992" y="4141"/>
                  </a:lnTo>
                  <a:lnTo>
                    <a:pt x="6016" y="4019"/>
                  </a:lnTo>
                  <a:lnTo>
                    <a:pt x="5992" y="3922"/>
                  </a:lnTo>
                  <a:lnTo>
                    <a:pt x="5967" y="3800"/>
                  </a:lnTo>
                  <a:lnTo>
                    <a:pt x="5919" y="3703"/>
                  </a:lnTo>
                  <a:lnTo>
                    <a:pt x="5846" y="3605"/>
                  </a:lnTo>
                  <a:lnTo>
                    <a:pt x="5846" y="3605"/>
                  </a:lnTo>
                  <a:close/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6" name="Shape 256"/>
            <p:cNvSpPr/>
            <p:nvPr/>
          </p:nvSpPr>
          <p:spPr>
            <a:xfrm>
              <a:off x="2019900" y="1757250"/>
              <a:ext cx="261825" cy="261850"/>
            </a:xfrm>
            <a:custGeom>
              <a:avLst/>
              <a:gdLst/>
              <a:ahLst/>
              <a:cxnLst/>
              <a:rect l="0" t="0" r="0" b="0"/>
              <a:pathLst>
                <a:path w="10473" h="10474" fill="none" extrusionOk="0">
                  <a:moveTo>
                    <a:pt x="10473" y="1"/>
                  </a:moveTo>
                  <a:lnTo>
                    <a:pt x="0" y="10473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7" name="Shape 257"/>
            <p:cNvSpPr/>
            <p:nvPr/>
          </p:nvSpPr>
          <p:spPr>
            <a:xfrm>
              <a:off x="1923675" y="1681150"/>
              <a:ext cx="388500" cy="388475"/>
            </a:xfrm>
            <a:custGeom>
              <a:avLst/>
              <a:gdLst/>
              <a:ahLst/>
              <a:cxnLst/>
              <a:rect l="0" t="0" r="0" b="0"/>
              <a:pathLst>
                <a:path w="15540" h="15539" fill="none" extrusionOk="0">
                  <a:moveTo>
                    <a:pt x="11277" y="0"/>
                  </a:moveTo>
                  <a:lnTo>
                    <a:pt x="756" y="10546"/>
                  </a:lnTo>
                  <a:lnTo>
                    <a:pt x="756" y="10546"/>
                  </a:lnTo>
                  <a:lnTo>
                    <a:pt x="683" y="10619"/>
                  </a:lnTo>
                  <a:lnTo>
                    <a:pt x="634" y="10692"/>
                  </a:lnTo>
                  <a:lnTo>
                    <a:pt x="610" y="10765"/>
                  </a:lnTo>
                  <a:lnTo>
                    <a:pt x="585" y="10863"/>
                  </a:lnTo>
                  <a:lnTo>
                    <a:pt x="1" y="14881"/>
                  </a:lnTo>
                  <a:lnTo>
                    <a:pt x="1" y="14881"/>
                  </a:lnTo>
                  <a:lnTo>
                    <a:pt x="1" y="15003"/>
                  </a:lnTo>
                  <a:lnTo>
                    <a:pt x="25" y="15149"/>
                  </a:lnTo>
                  <a:lnTo>
                    <a:pt x="98" y="15271"/>
                  </a:lnTo>
                  <a:lnTo>
                    <a:pt x="171" y="15368"/>
                  </a:lnTo>
                  <a:lnTo>
                    <a:pt x="171" y="15368"/>
                  </a:lnTo>
                  <a:lnTo>
                    <a:pt x="269" y="15441"/>
                  </a:lnTo>
                  <a:lnTo>
                    <a:pt x="366" y="15490"/>
                  </a:lnTo>
                  <a:lnTo>
                    <a:pt x="464" y="15514"/>
                  </a:lnTo>
                  <a:lnTo>
                    <a:pt x="585" y="15539"/>
                  </a:lnTo>
                  <a:lnTo>
                    <a:pt x="585" y="15539"/>
                  </a:lnTo>
                  <a:lnTo>
                    <a:pt x="659" y="15539"/>
                  </a:lnTo>
                  <a:lnTo>
                    <a:pt x="4677" y="14954"/>
                  </a:lnTo>
                  <a:lnTo>
                    <a:pt x="4677" y="14954"/>
                  </a:lnTo>
                  <a:lnTo>
                    <a:pt x="4848" y="14905"/>
                  </a:lnTo>
                  <a:lnTo>
                    <a:pt x="4921" y="14857"/>
                  </a:lnTo>
                  <a:lnTo>
                    <a:pt x="4994" y="14784"/>
                  </a:lnTo>
                  <a:lnTo>
                    <a:pt x="15539" y="4262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8" name="Shape 258"/>
            <p:cNvSpPr/>
            <p:nvPr/>
          </p:nvSpPr>
          <p:spPr>
            <a:xfrm>
              <a:off x="1974225" y="1711575"/>
              <a:ext cx="261825" cy="261850"/>
            </a:xfrm>
            <a:custGeom>
              <a:avLst/>
              <a:gdLst/>
              <a:ahLst/>
              <a:cxnLst/>
              <a:rect l="0" t="0" r="0" b="0"/>
              <a:pathLst>
                <a:path w="10473" h="10474" fill="none" extrusionOk="0">
                  <a:moveTo>
                    <a:pt x="0" y="10474"/>
                  </a:moveTo>
                  <a:lnTo>
                    <a:pt x="10473" y="1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9" name="Shape 259"/>
            <p:cNvSpPr/>
            <p:nvPr/>
          </p:nvSpPr>
          <p:spPr>
            <a:xfrm>
              <a:off x="1934650" y="2014200"/>
              <a:ext cx="44475" cy="44475"/>
            </a:xfrm>
            <a:custGeom>
              <a:avLst/>
              <a:gdLst/>
              <a:ahLst/>
              <a:cxnLst/>
              <a:rect l="0" t="0" r="0" b="0"/>
              <a:pathLst>
                <a:path w="1779" h="1779" fill="none" extrusionOk="0">
                  <a:moveTo>
                    <a:pt x="1778" y="1778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0" name="Shape 260"/>
            <p:cNvSpPr/>
            <p:nvPr/>
          </p:nvSpPr>
          <p:spPr>
            <a:xfrm>
              <a:off x="1944375" y="1947225"/>
              <a:ext cx="101725" cy="101700"/>
            </a:xfrm>
            <a:custGeom>
              <a:avLst/>
              <a:gdLst/>
              <a:ahLst/>
              <a:cxnLst/>
              <a:rect l="0" t="0" r="0" b="0"/>
              <a:pathLst>
                <a:path w="4069" h="4068" fill="none" extrusionOk="0">
                  <a:moveTo>
                    <a:pt x="1" y="49"/>
                  </a:moveTo>
                  <a:lnTo>
                    <a:pt x="1" y="49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20" y="4068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261" name="Shape 261"/>
          <p:cNvSpPr txBox="1"/>
          <p:nvPr/>
        </p:nvSpPr>
        <p:spPr>
          <a:xfrm>
            <a:off x="7452825" y="586800"/>
            <a:ext cx="1586100" cy="1492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DEMO: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mq-dht11.py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107"/>
        </a:solidFill>
        <a:effectLst/>
      </p:bgPr>
    </p:bg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 txBox="1">
            <a:spLocks noGrp="1"/>
          </p:cNvSpPr>
          <p:nvPr>
            <p:ph type="ctrTitle"/>
          </p:nvPr>
        </p:nvSpPr>
        <p:spPr>
          <a:xfrm>
            <a:off x="648300" y="1354750"/>
            <a:ext cx="3522300" cy="29898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7200">
                <a:solidFill>
                  <a:srgbClr val="FFC107"/>
                </a:solidFill>
              </a:rPr>
              <a:t>4.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Monitor with APP @ Phone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5722"/>
        </a:solid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>
            <a:spLocks noGrp="1"/>
          </p:cNvSpPr>
          <p:nvPr>
            <p:ph type="title"/>
          </p:nvPr>
        </p:nvSpPr>
        <p:spPr>
          <a:xfrm>
            <a:off x="838350" y="893500"/>
            <a:ext cx="5324100" cy="4857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Agenda</a:t>
            </a:r>
          </a:p>
        </p:txBody>
      </p:sp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838250" y="1504950"/>
            <a:ext cx="5324100" cy="2255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r>
              <a:rPr lang="en" dirty="0"/>
              <a:t>ESP32-</a:t>
            </a:r>
            <a:r>
              <a:rPr lang="en-US" dirty="0"/>
              <a:t>s</a:t>
            </a:r>
            <a:r>
              <a:rPr lang="en" dirty="0"/>
              <a:t>: MicroPython Firmware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" dirty="0"/>
              <a:t>Sensor: DHT11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" dirty="0"/>
              <a:t>MQTT How to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" dirty="0"/>
              <a:t>Monitor with APP @ Phone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" dirty="0"/>
              <a:t>Control a light or switch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" dirty="0"/>
              <a:t>Draw a Chart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" dirty="0"/>
              <a:t>More about MQTT</a:t>
            </a:r>
          </a:p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  <p:grpSp>
        <p:nvGrpSpPr>
          <p:cNvPr id="82" name="Shape 82"/>
          <p:cNvGrpSpPr/>
          <p:nvPr/>
        </p:nvGrpSpPr>
        <p:grpSpPr>
          <a:xfrm>
            <a:off x="301520" y="869242"/>
            <a:ext cx="457189" cy="457119"/>
            <a:chOff x="1923675" y="1633650"/>
            <a:chExt cx="436000" cy="435975"/>
          </a:xfrm>
        </p:grpSpPr>
        <p:sp>
          <p:nvSpPr>
            <p:cNvPr id="83" name="Shape 83"/>
            <p:cNvSpPr/>
            <p:nvPr/>
          </p:nvSpPr>
          <p:spPr>
            <a:xfrm>
              <a:off x="2209250" y="1633650"/>
              <a:ext cx="150425" cy="150425"/>
            </a:xfrm>
            <a:custGeom>
              <a:avLst/>
              <a:gdLst/>
              <a:ahLst/>
              <a:cxnLst/>
              <a:rect l="0" t="0" r="0" b="0"/>
              <a:pathLst>
                <a:path w="6017" h="6017" fill="none" extrusionOk="0">
                  <a:moveTo>
                    <a:pt x="5846" y="3605"/>
                  </a:moveTo>
                  <a:lnTo>
                    <a:pt x="2412" y="171"/>
                  </a:lnTo>
                  <a:lnTo>
                    <a:pt x="2412" y="171"/>
                  </a:lnTo>
                  <a:lnTo>
                    <a:pt x="2314" y="98"/>
                  </a:lnTo>
                  <a:lnTo>
                    <a:pt x="2217" y="49"/>
                  </a:lnTo>
                  <a:lnTo>
                    <a:pt x="2095" y="25"/>
                  </a:lnTo>
                  <a:lnTo>
                    <a:pt x="1997" y="1"/>
                  </a:lnTo>
                  <a:lnTo>
                    <a:pt x="1876" y="25"/>
                  </a:lnTo>
                  <a:lnTo>
                    <a:pt x="1778" y="49"/>
                  </a:lnTo>
                  <a:lnTo>
                    <a:pt x="1681" y="98"/>
                  </a:lnTo>
                  <a:lnTo>
                    <a:pt x="1583" y="171"/>
                  </a:lnTo>
                  <a:lnTo>
                    <a:pt x="0" y="1778"/>
                  </a:lnTo>
                  <a:lnTo>
                    <a:pt x="4238" y="6016"/>
                  </a:lnTo>
                  <a:lnTo>
                    <a:pt x="5846" y="4433"/>
                  </a:lnTo>
                  <a:lnTo>
                    <a:pt x="5846" y="4433"/>
                  </a:lnTo>
                  <a:lnTo>
                    <a:pt x="5919" y="4336"/>
                  </a:lnTo>
                  <a:lnTo>
                    <a:pt x="5967" y="4238"/>
                  </a:lnTo>
                  <a:lnTo>
                    <a:pt x="5992" y="4141"/>
                  </a:lnTo>
                  <a:lnTo>
                    <a:pt x="6016" y="4019"/>
                  </a:lnTo>
                  <a:lnTo>
                    <a:pt x="5992" y="3922"/>
                  </a:lnTo>
                  <a:lnTo>
                    <a:pt x="5967" y="3800"/>
                  </a:lnTo>
                  <a:lnTo>
                    <a:pt x="5919" y="3703"/>
                  </a:lnTo>
                  <a:lnTo>
                    <a:pt x="5846" y="3605"/>
                  </a:lnTo>
                  <a:lnTo>
                    <a:pt x="5846" y="3605"/>
                  </a:lnTo>
                  <a:close/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4" name="Shape 84"/>
            <p:cNvSpPr/>
            <p:nvPr/>
          </p:nvSpPr>
          <p:spPr>
            <a:xfrm>
              <a:off x="2019900" y="1757250"/>
              <a:ext cx="261825" cy="261850"/>
            </a:xfrm>
            <a:custGeom>
              <a:avLst/>
              <a:gdLst/>
              <a:ahLst/>
              <a:cxnLst/>
              <a:rect l="0" t="0" r="0" b="0"/>
              <a:pathLst>
                <a:path w="10473" h="10474" fill="none" extrusionOk="0">
                  <a:moveTo>
                    <a:pt x="10473" y="1"/>
                  </a:moveTo>
                  <a:lnTo>
                    <a:pt x="0" y="10473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5" name="Shape 85"/>
            <p:cNvSpPr/>
            <p:nvPr/>
          </p:nvSpPr>
          <p:spPr>
            <a:xfrm>
              <a:off x="1923675" y="1681150"/>
              <a:ext cx="388500" cy="388475"/>
            </a:xfrm>
            <a:custGeom>
              <a:avLst/>
              <a:gdLst/>
              <a:ahLst/>
              <a:cxnLst/>
              <a:rect l="0" t="0" r="0" b="0"/>
              <a:pathLst>
                <a:path w="15540" h="15539" fill="none" extrusionOk="0">
                  <a:moveTo>
                    <a:pt x="11277" y="0"/>
                  </a:moveTo>
                  <a:lnTo>
                    <a:pt x="756" y="10546"/>
                  </a:lnTo>
                  <a:lnTo>
                    <a:pt x="756" y="10546"/>
                  </a:lnTo>
                  <a:lnTo>
                    <a:pt x="683" y="10619"/>
                  </a:lnTo>
                  <a:lnTo>
                    <a:pt x="634" y="10692"/>
                  </a:lnTo>
                  <a:lnTo>
                    <a:pt x="610" y="10765"/>
                  </a:lnTo>
                  <a:lnTo>
                    <a:pt x="585" y="10863"/>
                  </a:lnTo>
                  <a:lnTo>
                    <a:pt x="1" y="14881"/>
                  </a:lnTo>
                  <a:lnTo>
                    <a:pt x="1" y="14881"/>
                  </a:lnTo>
                  <a:lnTo>
                    <a:pt x="1" y="15003"/>
                  </a:lnTo>
                  <a:lnTo>
                    <a:pt x="25" y="15149"/>
                  </a:lnTo>
                  <a:lnTo>
                    <a:pt x="98" y="15271"/>
                  </a:lnTo>
                  <a:lnTo>
                    <a:pt x="171" y="15368"/>
                  </a:lnTo>
                  <a:lnTo>
                    <a:pt x="171" y="15368"/>
                  </a:lnTo>
                  <a:lnTo>
                    <a:pt x="269" y="15441"/>
                  </a:lnTo>
                  <a:lnTo>
                    <a:pt x="366" y="15490"/>
                  </a:lnTo>
                  <a:lnTo>
                    <a:pt x="464" y="15514"/>
                  </a:lnTo>
                  <a:lnTo>
                    <a:pt x="585" y="15539"/>
                  </a:lnTo>
                  <a:lnTo>
                    <a:pt x="585" y="15539"/>
                  </a:lnTo>
                  <a:lnTo>
                    <a:pt x="659" y="15539"/>
                  </a:lnTo>
                  <a:lnTo>
                    <a:pt x="4677" y="14954"/>
                  </a:lnTo>
                  <a:lnTo>
                    <a:pt x="4677" y="14954"/>
                  </a:lnTo>
                  <a:lnTo>
                    <a:pt x="4848" y="14905"/>
                  </a:lnTo>
                  <a:lnTo>
                    <a:pt x="4921" y="14857"/>
                  </a:lnTo>
                  <a:lnTo>
                    <a:pt x="4994" y="14784"/>
                  </a:lnTo>
                  <a:lnTo>
                    <a:pt x="15539" y="4262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6" name="Shape 86"/>
            <p:cNvSpPr/>
            <p:nvPr/>
          </p:nvSpPr>
          <p:spPr>
            <a:xfrm>
              <a:off x="1974225" y="1711575"/>
              <a:ext cx="261825" cy="261850"/>
            </a:xfrm>
            <a:custGeom>
              <a:avLst/>
              <a:gdLst/>
              <a:ahLst/>
              <a:cxnLst/>
              <a:rect l="0" t="0" r="0" b="0"/>
              <a:pathLst>
                <a:path w="10473" h="10474" fill="none" extrusionOk="0">
                  <a:moveTo>
                    <a:pt x="0" y="10474"/>
                  </a:moveTo>
                  <a:lnTo>
                    <a:pt x="10473" y="1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7" name="Shape 87"/>
            <p:cNvSpPr/>
            <p:nvPr/>
          </p:nvSpPr>
          <p:spPr>
            <a:xfrm>
              <a:off x="1934650" y="2014200"/>
              <a:ext cx="44475" cy="44475"/>
            </a:xfrm>
            <a:custGeom>
              <a:avLst/>
              <a:gdLst/>
              <a:ahLst/>
              <a:cxnLst/>
              <a:rect l="0" t="0" r="0" b="0"/>
              <a:pathLst>
                <a:path w="1779" h="1779" fill="none" extrusionOk="0">
                  <a:moveTo>
                    <a:pt x="1778" y="1778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8" name="Shape 88"/>
            <p:cNvSpPr/>
            <p:nvPr/>
          </p:nvSpPr>
          <p:spPr>
            <a:xfrm>
              <a:off x="1944375" y="1947225"/>
              <a:ext cx="101725" cy="101700"/>
            </a:xfrm>
            <a:custGeom>
              <a:avLst/>
              <a:gdLst/>
              <a:ahLst/>
              <a:cxnLst/>
              <a:rect l="0" t="0" r="0" b="0"/>
              <a:pathLst>
                <a:path w="4069" h="4068" fill="none" extrusionOk="0">
                  <a:moveTo>
                    <a:pt x="1" y="49"/>
                  </a:moveTo>
                  <a:lnTo>
                    <a:pt x="1" y="49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20" y="4068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89" name="Shape 89"/>
          <p:cNvSpPr txBox="1"/>
          <p:nvPr/>
        </p:nvSpPr>
        <p:spPr>
          <a:xfrm>
            <a:off x="5514168" y="4732349"/>
            <a:ext cx="3000000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https://goo.gl/ciQ8rw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5722"/>
        </a:solidFill>
        <a:effectLst/>
      </p:bgPr>
    </p:bg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 txBox="1">
            <a:spLocks noGrp="1"/>
          </p:cNvSpPr>
          <p:nvPr>
            <p:ph type="title"/>
          </p:nvPr>
        </p:nvSpPr>
        <p:spPr>
          <a:xfrm>
            <a:off x="838350" y="893500"/>
            <a:ext cx="5324100" cy="4857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MQTT</a:t>
            </a:r>
          </a:p>
        </p:txBody>
      </p:sp>
      <p:sp>
        <p:nvSpPr>
          <p:cNvPr id="272" name="Shape 272"/>
          <p:cNvSpPr txBox="1">
            <a:spLocks noGrp="1"/>
          </p:cNvSpPr>
          <p:nvPr>
            <p:ph type="body" idx="1"/>
          </p:nvPr>
        </p:nvSpPr>
        <p:spPr>
          <a:xfrm>
            <a:off x="838250" y="1504950"/>
            <a:ext cx="5791800" cy="3143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</a:pPr>
            <a:r>
              <a:rPr lang="en">
                <a:solidFill>
                  <a:schemeClr val="dk2"/>
                </a:solidFill>
              </a:rPr>
              <a:t>使用手機為Android手機 (iPhone我沒有，因此沒試過)</a:t>
            </a:r>
          </a:p>
          <a:p>
            <a:pPr marL="457200" marR="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</a:pPr>
            <a:r>
              <a:rPr lang="en">
                <a:solidFill>
                  <a:schemeClr val="dk2"/>
                </a:solidFill>
              </a:rPr>
              <a:t>請安裝</a:t>
            </a:r>
            <a:r>
              <a:rPr lang="en" u="sng">
                <a:solidFill>
                  <a:schemeClr val="hlink"/>
                </a:solidFill>
                <a:hlinkClick r:id="rId3"/>
              </a:rPr>
              <a:t>MQTT Dashboard</a:t>
            </a:r>
            <a:r>
              <a:rPr lang="en">
                <a:solidFill>
                  <a:schemeClr val="dk2"/>
                </a:solidFill>
              </a:rPr>
              <a:t>這個APP。</a:t>
            </a:r>
          </a:p>
        </p:txBody>
      </p:sp>
      <p:grpSp>
        <p:nvGrpSpPr>
          <p:cNvPr id="273" name="Shape 273"/>
          <p:cNvGrpSpPr/>
          <p:nvPr/>
        </p:nvGrpSpPr>
        <p:grpSpPr>
          <a:xfrm>
            <a:off x="301520" y="869242"/>
            <a:ext cx="457189" cy="457119"/>
            <a:chOff x="1923675" y="1633650"/>
            <a:chExt cx="436000" cy="435975"/>
          </a:xfrm>
        </p:grpSpPr>
        <p:sp>
          <p:nvSpPr>
            <p:cNvPr id="274" name="Shape 274"/>
            <p:cNvSpPr/>
            <p:nvPr/>
          </p:nvSpPr>
          <p:spPr>
            <a:xfrm>
              <a:off x="2209250" y="1633650"/>
              <a:ext cx="150425" cy="150425"/>
            </a:xfrm>
            <a:custGeom>
              <a:avLst/>
              <a:gdLst/>
              <a:ahLst/>
              <a:cxnLst/>
              <a:rect l="0" t="0" r="0" b="0"/>
              <a:pathLst>
                <a:path w="6017" h="6017" fill="none" extrusionOk="0">
                  <a:moveTo>
                    <a:pt x="5846" y="3605"/>
                  </a:moveTo>
                  <a:lnTo>
                    <a:pt x="2412" y="171"/>
                  </a:lnTo>
                  <a:lnTo>
                    <a:pt x="2412" y="171"/>
                  </a:lnTo>
                  <a:lnTo>
                    <a:pt x="2314" y="98"/>
                  </a:lnTo>
                  <a:lnTo>
                    <a:pt x="2217" y="49"/>
                  </a:lnTo>
                  <a:lnTo>
                    <a:pt x="2095" y="25"/>
                  </a:lnTo>
                  <a:lnTo>
                    <a:pt x="1997" y="1"/>
                  </a:lnTo>
                  <a:lnTo>
                    <a:pt x="1876" y="25"/>
                  </a:lnTo>
                  <a:lnTo>
                    <a:pt x="1778" y="49"/>
                  </a:lnTo>
                  <a:lnTo>
                    <a:pt x="1681" y="98"/>
                  </a:lnTo>
                  <a:lnTo>
                    <a:pt x="1583" y="171"/>
                  </a:lnTo>
                  <a:lnTo>
                    <a:pt x="0" y="1778"/>
                  </a:lnTo>
                  <a:lnTo>
                    <a:pt x="4238" y="6016"/>
                  </a:lnTo>
                  <a:lnTo>
                    <a:pt x="5846" y="4433"/>
                  </a:lnTo>
                  <a:lnTo>
                    <a:pt x="5846" y="4433"/>
                  </a:lnTo>
                  <a:lnTo>
                    <a:pt x="5919" y="4336"/>
                  </a:lnTo>
                  <a:lnTo>
                    <a:pt x="5967" y="4238"/>
                  </a:lnTo>
                  <a:lnTo>
                    <a:pt x="5992" y="4141"/>
                  </a:lnTo>
                  <a:lnTo>
                    <a:pt x="6016" y="4019"/>
                  </a:lnTo>
                  <a:lnTo>
                    <a:pt x="5992" y="3922"/>
                  </a:lnTo>
                  <a:lnTo>
                    <a:pt x="5967" y="3800"/>
                  </a:lnTo>
                  <a:lnTo>
                    <a:pt x="5919" y="3703"/>
                  </a:lnTo>
                  <a:lnTo>
                    <a:pt x="5846" y="3605"/>
                  </a:lnTo>
                  <a:lnTo>
                    <a:pt x="5846" y="3605"/>
                  </a:lnTo>
                  <a:close/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5" name="Shape 275"/>
            <p:cNvSpPr/>
            <p:nvPr/>
          </p:nvSpPr>
          <p:spPr>
            <a:xfrm>
              <a:off x="2019900" y="1757250"/>
              <a:ext cx="261825" cy="261850"/>
            </a:xfrm>
            <a:custGeom>
              <a:avLst/>
              <a:gdLst/>
              <a:ahLst/>
              <a:cxnLst/>
              <a:rect l="0" t="0" r="0" b="0"/>
              <a:pathLst>
                <a:path w="10473" h="10474" fill="none" extrusionOk="0">
                  <a:moveTo>
                    <a:pt x="10473" y="1"/>
                  </a:moveTo>
                  <a:lnTo>
                    <a:pt x="0" y="10473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6" name="Shape 276"/>
            <p:cNvSpPr/>
            <p:nvPr/>
          </p:nvSpPr>
          <p:spPr>
            <a:xfrm>
              <a:off x="1923675" y="1681150"/>
              <a:ext cx="388500" cy="388475"/>
            </a:xfrm>
            <a:custGeom>
              <a:avLst/>
              <a:gdLst/>
              <a:ahLst/>
              <a:cxnLst/>
              <a:rect l="0" t="0" r="0" b="0"/>
              <a:pathLst>
                <a:path w="15540" h="15539" fill="none" extrusionOk="0">
                  <a:moveTo>
                    <a:pt x="11277" y="0"/>
                  </a:moveTo>
                  <a:lnTo>
                    <a:pt x="756" y="10546"/>
                  </a:lnTo>
                  <a:lnTo>
                    <a:pt x="756" y="10546"/>
                  </a:lnTo>
                  <a:lnTo>
                    <a:pt x="683" y="10619"/>
                  </a:lnTo>
                  <a:lnTo>
                    <a:pt x="634" y="10692"/>
                  </a:lnTo>
                  <a:lnTo>
                    <a:pt x="610" y="10765"/>
                  </a:lnTo>
                  <a:lnTo>
                    <a:pt x="585" y="10863"/>
                  </a:lnTo>
                  <a:lnTo>
                    <a:pt x="1" y="14881"/>
                  </a:lnTo>
                  <a:lnTo>
                    <a:pt x="1" y="14881"/>
                  </a:lnTo>
                  <a:lnTo>
                    <a:pt x="1" y="15003"/>
                  </a:lnTo>
                  <a:lnTo>
                    <a:pt x="25" y="15149"/>
                  </a:lnTo>
                  <a:lnTo>
                    <a:pt x="98" y="15271"/>
                  </a:lnTo>
                  <a:lnTo>
                    <a:pt x="171" y="15368"/>
                  </a:lnTo>
                  <a:lnTo>
                    <a:pt x="171" y="15368"/>
                  </a:lnTo>
                  <a:lnTo>
                    <a:pt x="269" y="15441"/>
                  </a:lnTo>
                  <a:lnTo>
                    <a:pt x="366" y="15490"/>
                  </a:lnTo>
                  <a:lnTo>
                    <a:pt x="464" y="15514"/>
                  </a:lnTo>
                  <a:lnTo>
                    <a:pt x="585" y="15539"/>
                  </a:lnTo>
                  <a:lnTo>
                    <a:pt x="585" y="15539"/>
                  </a:lnTo>
                  <a:lnTo>
                    <a:pt x="659" y="15539"/>
                  </a:lnTo>
                  <a:lnTo>
                    <a:pt x="4677" y="14954"/>
                  </a:lnTo>
                  <a:lnTo>
                    <a:pt x="4677" y="14954"/>
                  </a:lnTo>
                  <a:lnTo>
                    <a:pt x="4848" y="14905"/>
                  </a:lnTo>
                  <a:lnTo>
                    <a:pt x="4921" y="14857"/>
                  </a:lnTo>
                  <a:lnTo>
                    <a:pt x="4994" y="14784"/>
                  </a:lnTo>
                  <a:lnTo>
                    <a:pt x="15539" y="4262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7" name="Shape 277"/>
            <p:cNvSpPr/>
            <p:nvPr/>
          </p:nvSpPr>
          <p:spPr>
            <a:xfrm>
              <a:off x="1974225" y="1711575"/>
              <a:ext cx="261825" cy="261850"/>
            </a:xfrm>
            <a:custGeom>
              <a:avLst/>
              <a:gdLst/>
              <a:ahLst/>
              <a:cxnLst/>
              <a:rect l="0" t="0" r="0" b="0"/>
              <a:pathLst>
                <a:path w="10473" h="10474" fill="none" extrusionOk="0">
                  <a:moveTo>
                    <a:pt x="0" y="10474"/>
                  </a:moveTo>
                  <a:lnTo>
                    <a:pt x="10473" y="1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8" name="Shape 278"/>
            <p:cNvSpPr/>
            <p:nvPr/>
          </p:nvSpPr>
          <p:spPr>
            <a:xfrm>
              <a:off x="1934650" y="2014200"/>
              <a:ext cx="44475" cy="44475"/>
            </a:xfrm>
            <a:custGeom>
              <a:avLst/>
              <a:gdLst/>
              <a:ahLst/>
              <a:cxnLst/>
              <a:rect l="0" t="0" r="0" b="0"/>
              <a:pathLst>
                <a:path w="1779" h="1779" fill="none" extrusionOk="0">
                  <a:moveTo>
                    <a:pt x="1778" y="1778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9" name="Shape 279"/>
            <p:cNvSpPr/>
            <p:nvPr/>
          </p:nvSpPr>
          <p:spPr>
            <a:xfrm>
              <a:off x="1944375" y="1947225"/>
              <a:ext cx="101725" cy="101700"/>
            </a:xfrm>
            <a:custGeom>
              <a:avLst/>
              <a:gdLst/>
              <a:ahLst/>
              <a:cxnLst/>
              <a:rect l="0" t="0" r="0" b="0"/>
              <a:pathLst>
                <a:path w="4069" h="4068" fill="none" extrusionOk="0">
                  <a:moveTo>
                    <a:pt x="1" y="49"/>
                  </a:moveTo>
                  <a:lnTo>
                    <a:pt x="1" y="49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20" y="4068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5722"/>
        </a:solidFill>
        <a:effectLst/>
      </p:bgPr>
    </p:bg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 txBox="1">
            <a:spLocks noGrp="1"/>
          </p:cNvSpPr>
          <p:nvPr>
            <p:ph type="title"/>
          </p:nvPr>
        </p:nvSpPr>
        <p:spPr>
          <a:xfrm>
            <a:off x="838350" y="893500"/>
            <a:ext cx="5324100" cy="4857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MQTT</a:t>
            </a:r>
          </a:p>
        </p:txBody>
      </p:sp>
      <p:sp>
        <p:nvSpPr>
          <p:cNvPr id="285" name="Shape 285"/>
          <p:cNvSpPr txBox="1">
            <a:spLocks noGrp="1"/>
          </p:cNvSpPr>
          <p:nvPr>
            <p:ph type="body" idx="1"/>
          </p:nvPr>
        </p:nvSpPr>
        <p:spPr>
          <a:xfrm>
            <a:off x="838250" y="1504950"/>
            <a:ext cx="5791800" cy="3143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</a:pPr>
            <a:r>
              <a:rPr lang="en">
                <a:solidFill>
                  <a:schemeClr val="dk2"/>
                </a:solidFill>
              </a:rPr>
              <a:t>(1)裝好後按+新增一個project</a:t>
            </a:r>
          </a:p>
          <a:p>
            <a:pPr marL="457200" marR="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</a:pPr>
            <a:r>
              <a:rPr lang="en">
                <a:solidFill>
                  <a:schemeClr val="dk2"/>
                </a:solidFill>
              </a:rPr>
              <a:t>(2)填入Server, Port訊息</a:t>
            </a:r>
            <a:br>
              <a:rPr lang="en">
                <a:solidFill>
                  <a:schemeClr val="dk2"/>
                </a:solidFill>
              </a:rPr>
            </a:br>
            <a:r>
              <a:rPr lang="en">
                <a:solidFill>
                  <a:schemeClr val="dk2"/>
                </a:solidFill>
              </a:rPr>
              <a:t>Client ID任意填</a:t>
            </a:r>
          </a:p>
          <a:p>
            <a:pPr marL="457200" marR="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</a:pPr>
            <a:endParaRPr>
              <a:solidFill>
                <a:schemeClr val="dk2"/>
              </a:solidFill>
            </a:endParaRPr>
          </a:p>
        </p:txBody>
      </p:sp>
      <p:grpSp>
        <p:nvGrpSpPr>
          <p:cNvPr id="286" name="Shape 286"/>
          <p:cNvGrpSpPr/>
          <p:nvPr/>
        </p:nvGrpSpPr>
        <p:grpSpPr>
          <a:xfrm>
            <a:off x="301520" y="869242"/>
            <a:ext cx="457189" cy="457119"/>
            <a:chOff x="1923675" y="1633650"/>
            <a:chExt cx="436000" cy="435975"/>
          </a:xfrm>
        </p:grpSpPr>
        <p:sp>
          <p:nvSpPr>
            <p:cNvPr id="287" name="Shape 287"/>
            <p:cNvSpPr/>
            <p:nvPr/>
          </p:nvSpPr>
          <p:spPr>
            <a:xfrm>
              <a:off x="2209250" y="1633650"/>
              <a:ext cx="150425" cy="150425"/>
            </a:xfrm>
            <a:custGeom>
              <a:avLst/>
              <a:gdLst/>
              <a:ahLst/>
              <a:cxnLst/>
              <a:rect l="0" t="0" r="0" b="0"/>
              <a:pathLst>
                <a:path w="6017" h="6017" fill="none" extrusionOk="0">
                  <a:moveTo>
                    <a:pt x="5846" y="3605"/>
                  </a:moveTo>
                  <a:lnTo>
                    <a:pt x="2412" y="171"/>
                  </a:lnTo>
                  <a:lnTo>
                    <a:pt x="2412" y="171"/>
                  </a:lnTo>
                  <a:lnTo>
                    <a:pt x="2314" y="98"/>
                  </a:lnTo>
                  <a:lnTo>
                    <a:pt x="2217" y="49"/>
                  </a:lnTo>
                  <a:lnTo>
                    <a:pt x="2095" y="25"/>
                  </a:lnTo>
                  <a:lnTo>
                    <a:pt x="1997" y="1"/>
                  </a:lnTo>
                  <a:lnTo>
                    <a:pt x="1876" y="25"/>
                  </a:lnTo>
                  <a:lnTo>
                    <a:pt x="1778" y="49"/>
                  </a:lnTo>
                  <a:lnTo>
                    <a:pt x="1681" y="98"/>
                  </a:lnTo>
                  <a:lnTo>
                    <a:pt x="1583" y="171"/>
                  </a:lnTo>
                  <a:lnTo>
                    <a:pt x="0" y="1778"/>
                  </a:lnTo>
                  <a:lnTo>
                    <a:pt x="4238" y="6016"/>
                  </a:lnTo>
                  <a:lnTo>
                    <a:pt x="5846" y="4433"/>
                  </a:lnTo>
                  <a:lnTo>
                    <a:pt x="5846" y="4433"/>
                  </a:lnTo>
                  <a:lnTo>
                    <a:pt x="5919" y="4336"/>
                  </a:lnTo>
                  <a:lnTo>
                    <a:pt x="5967" y="4238"/>
                  </a:lnTo>
                  <a:lnTo>
                    <a:pt x="5992" y="4141"/>
                  </a:lnTo>
                  <a:lnTo>
                    <a:pt x="6016" y="4019"/>
                  </a:lnTo>
                  <a:lnTo>
                    <a:pt x="5992" y="3922"/>
                  </a:lnTo>
                  <a:lnTo>
                    <a:pt x="5967" y="3800"/>
                  </a:lnTo>
                  <a:lnTo>
                    <a:pt x="5919" y="3703"/>
                  </a:lnTo>
                  <a:lnTo>
                    <a:pt x="5846" y="3605"/>
                  </a:lnTo>
                  <a:lnTo>
                    <a:pt x="5846" y="3605"/>
                  </a:lnTo>
                  <a:close/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8" name="Shape 288"/>
            <p:cNvSpPr/>
            <p:nvPr/>
          </p:nvSpPr>
          <p:spPr>
            <a:xfrm>
              <a:off x="2019900" y="1757250"/>
              <a:ext cx="261825" cy="261850"/>
            </a:xfrm>
            <a:custGeom>
              <a:avLst/>
              <a:gdLst/>
              <a:ahLst/>
              <a:cxnLst/>
              <a:rect l="0" t="0" r="0" b="0"/>
              <a:pathLst>
                <a:path w="10473" h="10474" fill="none" extrusionOk="0">
                  <a:moveTo>
                    <a:pt x="10473" y="1"/>
                  </a:moveTo>
                  <a:lnTo>
                    <a:pt x="0" y="10473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9" name="Shape 289"/>
            <p:cNvSpPr/>
            <p:nvPr/>
          </p:nvSpPr>
          <p:spPr>
            <a:xfrm>
              <a:off x="1923675" y="1681150"/>
              <a:ext cx="388500" cy="388475"/>
            </a:xfrm>
            <a:custGeom>
              <a:avLst/>
              <a:gdLst/>
              <a:ahLst/>
              <a:cxnLst/>
              <a:rect l="0" t="0" r="0" b="0"/>
              <a:pathLst>
                <a:path w="15540" h="15539" fill="none" extrusionOk="0">
                  <a:moveTo>
                    <a:pt x="11277" y="0"/>
                  </a:moveTo>
                  <a:lnTo>
                    <a:pt x="756" y="10546"/>
                  </a:lnTo>
                  <a:lnTo>
                    <a:pt x="756" y="10546"/>
                  </a:lnTo>
                  <a:lnTo>
                    <a:pt x="683" y="10619"/>
                  </a:lnTo>
                  <a:lnTo>
                    <a:pt x="634" y="10692"/>
                  </a:lnTo>
                  <a:lnTo>
                    <a:pt x="610" y="10765"/>
                  </a:lnTo>
                  <a:lnTo>
                    <a:pt x="585" y="10863"/>
                  </a:lnTo>
                  <a:lnTo>
                    <a:pt x="1" y="14881"/>
                  </a:lnTo>
                  <a:lnTo>
                    <a:pt x="1" y="14881"/>
                  </a:lnTo>
                  <a:lnTo>
                    <a:pt x="1" y="15003"/>
                  </a:lnTo>
                  <a:lnTo>
                    <a:pt x="25" y="15149"/>
                  </a:lnTo>
                  <a:lnTo>
                    <a:pt x="98" y="15271"/>
                  </a:lnTo>
                  <a:lnTo>
                    <a:pt x="171" y="15368"/>
                  </a:lnTo>
                  <a:lnTo>
                    <a:pt x="171" y="15368"/>
                  </a:lnTo>
                  <a:lnTo>
                    <a:pt x="269" y="15441"/>
                  </a:lnTo>
                  <a:lnTo>
                    <a:pt x="366" y="15490"/>
                  </a:lnTo>
                  <a:lnTo>
                    <a:pt x="464" y="15514"/>
                  </a:lnTo>
                  <a:lnTo>
                    <a:pt x="585" y="15539"/>
                  </a:lnTo>
                  <a:lnTo>
                    <a:pt x="585" y="15539"/>
                  </a:lnTo>
                  <a:lnTo>
                    <a:pt x="659" y="15539"/>
                  </a:lnTo>
                  <a:lnTo>
                    <a:pt x="4677" y="14954"/>
                  </a:lnTo>
                  <a:lnTo>
                    <a:pt x="4677" y="14954"/>
                  </a:lnTo>
                  <a:lnTo>
                    <a:pt x="4848" y="14905"/>
                  </a:lnTo>
                  <a:lnTo>
                    <a:pt x="4921" y="14857"/>
                  </a:lnTo>
                  <a:lnTo>
                    <a:pt x="4994" y="14784"/>
                  </a:lnTo>
                  <a:lnTo>
                    <a:pt x="15539" y="4262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0" name="Shape 290"/>
            <p:cNvSpPr/>
            <p:nvPr/>
          </p:nvSpPr>
          <p:spPr>
            <a:xfrm>
              <a:off x="1974225" y="1711575"/>
              <a:ext cx="261825" cy="261850"/>
            </a:xfrm>
            <a:custGeom>
              <a:avLst/>
              <a:gdLst/>
              <a:ahLst/>
              <a:cxnLst/>
              <a:rect l="0" t="0" r="0" b="0"/>
              <a:pathLst>
                <a:path w="10473" h="10474" fill="none" extrusionOk="0">
                  <a:moveTo>
                    <a:pt x="0" y="10474"/>
                  </a:moveTo>
                  <a:lnTo>
                    <a:pt x="10473" y="1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1" name="Shape 291"/>
            <p:cNvSpPr/>
            <p:nvPr/>
          </p:nvSpPr>
          <p:spPr>
            <a:xfrm>
              <a:off x="1934650" y="2014200"/>
              <a:ext cx="44475" cy="44475"/>
            </a:xfrm>
            <a:custGeom>
              <a:avLst/>
              <a:gdLst/>
              <a:ahLst/>
              <a:cxnLst/>
              <a:rect l="0" t="0" r="0" b="0"/>
              <a:pathLst>
                <a:path w="1779" h="1779" fill="none" extrusionOk="0">
                  <a:moveTo>
                    <a:pt x="1778" y="1778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2" name="Shape 292"/>
            <p:cNvSpPr/>
            <p:nvPr/>
          </p:nvSpPr>
          <p:spPr>
            <a:xfrm>
              <a:off x="1944375" y="1947225"/>
              <a:ext cx="101725" cy="101700"/>
            </a:xfrm>
            <a:custGeom>
              <a:avLst/>
              <a:gdLst/>
              <a:ahLst/>
              <a:cxnLst/>
              <a:rect l="0" t="0" r="0" b="0"/>
              <a:pathLst>
                <a:path w="4069" h="4068" fill="none" extrusionOk="0">
                  <a:moveTo>
                    <a:pt x="1" y="49"/>
                  </a:moveTo>
                  <a:lnTo>
                    <a:pt x="1" y="49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20" y="4068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293" name="Shape 293"/>
          <p:cNvGrpSpPr/>
          <p:nvPr/>
        </p:nvGrpSpPr>
        <p:grpSpPr>
          <a:xfrm>
            <a:off x="6335349" y="69824"/>
            <a:ext cx="2808650" cy="4246950"/>
            <a:chOff x="4741424" y="695074"/>
            <a:chExt cx="2808650" cy="4246950"/>
          </a:xfrm>
        </p:grpSpPr>
        <p:pic>
          <p:nvPicPr>
            <p:cNvPr id="294" name="Shape 29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741424" y="695074"/>
              <a:ext cx="2389824" cy="42469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5" name="Shape 295"/>
            <p:cNvSpPr/>
            <p:nvPr/>
          </p:nvSpPr>
          <p:spPr>
            <a:xfrm>
              <a:off x="6417575" y="4340225"/>
              <a:ext cx="648900" cy="601800"/>
            </a:xfrm>
            <a:prstGeom prst="roundRect">
              <a:avLst>
                <a:gd name="adj" fmla="val 16667"/>
              </a:avLst>
            </a:prstGeom>
            <a:noFill/>
            <a:ln w="7620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6" name="Shape 296"/>
            <p:cNvSpPr txBox="1"/>
            <p:nvPr/>
          </p:nvSpPr>
          <p:spPr>
            <a:xfrm>
              <a:off x="6417575" y="3948575"/>
              <a:ext cx="1132500" cy="7929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rPr lang="en"/>
                <a:t>(1)</a:t>
              </a:r>
            </a:p>
          </p:txBody>
        </p:sp>
      </p:grpSp>
      <p:pic>
        <p:nvPicPr>
          <p:cNvPr id="297" name="Shape 297"/>
          <p:cNvPicPr preferRelativeResize="0"/>
          <p:nvPr/>
        </p:nvPicPr>
        <p:blipFill rotWithShape="1">
          <a:blip r:embed="rId4">
            <a:alphaModFix/>
          </a:blip>
          <a:srcRect b="32569"/>
          <a:stretch/>
        </p:blipFill>
        <p:spPr>
          <a:xfrm>
            <a:off x="4712850" y="1616200"/>
            <a:ext cx="2894349" cy="3468323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Shape 298"/>
          <p:cNvSpPr/>
          <p:nvPr/>
        </p:nvSpPr>
        <p:spPr>
          <a:xfrm>
            <a:off x="4683425" y="2300425"/>
            <a:ext cx="2123400" cy="20163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99" name="Shape 299"/>
          <p:cNvSpPr/>
          <p:nvPr/>
        </p:nvSpPr>
        <p:spPr>
          <a:xfrm>
            <a:off x="6806825" y="2383050"/>
            <a:ext cx="457200" cy="37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(2)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5722"/>
        </a:solidFill>
        <a:effectLst/>
      </p:bgPr>
    </p:bg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 txBox="1">
            <a:spLocks noGrp="1"/>
          </p:cNvSpPr>
          <p:nvPr>
            <p:ph type="title"/>
          </p:nvPr>
        </p:nvSpPr>
        <p:spPr>
          <a:xfrm>
            <a:off x="838350" y="893500"/>
            <a:ext cx="5324100" cy="4857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MQTT</a:t>
            </a:r>
          </a:p>
        </p:txBody>
      </p:sp>
      <p:sp>
        <p:nvSpPr>
          <p:cNvPr id="305" name="Shape 305"/>
          <p:cNvSpPr txBox="1">
            <a:spLocks noGrp="1"/>
          </p:cNvSpPr>
          <p:nvPr>
            <p:ph type="body" idx="1"/>
          </p:nvPr>
        </p:nvSpPr>
        <p:spPr>
          <a:xfrm>
            <a:off x="838250" y="1504950"/>
            <a:ext cx="5791800" cy="3143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</a:pPr>
            <a:r>
              <a:rPr lang="en">
                <a:solidFill>
                  <a:schemeClr val="dk2"/>
                </a:solidFill>
              </a:rPr>
              <a:t>(3)按+新增一個訂閱(Subscript)的</a:t>
            </a:r>
            <a:br>
              <a:rPr lang="en">
                <a:solidFill>
                  <a:schemeClr val="dk2"/>
                </a:solidFill>
              </a:rPr>
            </a:br>
            <a:r>
              <a:rPr lang="en">
                <a:solidFill>
                  <a:schemeClr val="dk2"/>
                </a:solidFill>
              </a:rPr>
              <a:t>主題(Topic)</a:t>
            </a:r>
          </a:p>
          <a:p>
            <a:pPr marL="457200" marR="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</a:pPr>
            <a:r>
              <a:rPr lang="en">
                <a:solidFill>
                  <a:schemeClr val="dk2"/>
                </a:solidFill>
              </a:rPr>
              <a:t>(4)填入如圖的內容</a:t>
            </a:r>
          </a:p>
          <a:p>
            <a:pPr marL="457200" marR="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</a:pPr>
            <a:r>
              <a:rPr lang="en">
                <a:solidFill>
                  <a:schemeClr val="dk2"/>
                </a:solidFill>
              </a:rPr>
              <a:t>新增完成畫面如下</a:t>
            </a:r>
          </a:p>
        </p:txBody>
      </p:sp>
      <p:grpSp>
        <p:nvGrpSpPr>
          <p:cNvPr id="306" name="Shape 306"/>
          <p:cNvGrpSpPr/>
          <p:nvPr/>
        </p:nvGrpSpPr>
        <p:grpSpPr>
          <a:xfrm>
            <a:off x="301520" y="869242"/>
            <a:ext cx="457189" cy="457119"/>
            <a:chOff x="1923675" y="1633650"/>
            <a:chExt cx="436000" cy="435975"/>
          </a:xfrm>
        </p:grpSpPr>
        <p:sp>
          <p:nvSpPr>
            <p:cNvPr id="307" name="Shape 307"/>
            <p:cNvSpPr/>
            <p:nvPr/>
          </p:nvSpPr>
          <p:spPr>
            <a:xfrm>
              <a:off x="2209250" y="1633650"/>
              <a:ext cx="150425" cy="150425"/>
            </a:xfrm>
            <a:custGeom>
              <a:avLst/>
              <a:gdLst/>
              <a:ahLst/>
              <a:cxnLst/>
              <a:rect l="0" t="0" r="0" b="0"/>
              <a:pathLst>
                <a:path w="6017" h="6017" fill="none" extrusionOk="0">
                  <a:moveTo>
                    <a:pt x="5846" y="3605"/>
                  </a:moveTo>
                  <a:lnTo>
                    <a:pt x="2412" y="171"/>
                  </a:lnTo>
                  <a:lnTo>
                    <a:pt x="2412" y="171"/>
                  </a:lnTo>
                  <a:lnTo>
                    <a:pt x="2314" y="98"/>
                  </a:lnTo>
                  <a:lnTo>
                    <a:pt x="2217" y="49"/>
                  </a:lnTo>
                  <a:lnTo>
                    <a:pt x="2095" y="25"/>
                  </a:lnTo>
                  <a:lnTo>
                    <a:pt x="1997" y="1"/>
                  </a:lnTo>
                  <a:lnTo>
                    <a:pt x="1876" y="25"/>
                  </a:lnTo>
                  <a:lnTo>
                    <a:pt x="1778" y="49"/>
                  </a:lnTo>
                  <a:lnTo>
                    <a:pt x="1681" y="98"/>
                  </a:lnTo>
                  <a:lnTo>
                    <a:pt x="1583" y="171"/>
                  </a:lnTo>
                  <a:lnTo>
                    <a:pt x="0" y="1778"/>
                  </a:lnTo>
                  <a:lnTo>
                    <a:pt x="4238" y="6016"/>
                  </a:lnTo>
                  <a:lnTo>
                    <a:pt x="5846" y="4433"/>
                  </a:lnTo>
                  <a:lnTo>
                    <a:pt x="5846" y="4433"/>
                  </a:lnTo>
                  <a:lnTo>
                    <a:pt x="5919" y="4336"/>
                  </a:lnTo>
                  <a:lnTo>
                    <a:pt x="5967" y="4238"/>
                  </a:lnTo>
                  <a:lnTo>
                    <a:pt x="5992" y="4141"/>
                  </a:lnTo>
                  <a:lnTo>
                    <a:pt x="6016" y="4019"/>
                  </a:lnTo>
                  <a:lnTo>
                    <a:pt x="5992" y="3922"/>
                  </a:lnTo>
                  <a:lnTo>
                    <a:pt x="5967" y="3800"/>
                  </a:lnTo>
                  <a:lnTo>
                    <a:pt x="5919" y="3703"/>
                  </a:lnTo>
                  <a:lnTo>
                    <a:pt x="5846" y="3605"/>
                  </a:lnTo>
                  <a:lnTo>
                    <a:pt x="5846" y="3605"/>
                  </a:lnTo>
                  <a:close/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8" name="Shape 308"/>
            <p:cNvSpPr/>
            <p:nvPr/>
          </p:nvSpPr>
          <p:spPr>
            <a:xfrm>
              <a:off x="2019900" y="1757250"/>
              <a:ext cx="261825" cy="261850"/>
            </a:xfrm>
            <a:custGeom>
              <a:avLst/>
              <a:gdLst/>
              <a:ahLst/>
              <a:cxnLst/>
              <a:rect l="0" t="0" r="0" b="0"/>
              <a:pathLst>
                <a:path w="10473" h="10474" fill="none" extrusionOk="0">
                  <a:moveTo>
                    <a:pt x="10473" y="1"/>
                  </a:moveTo>
                  <a:lnTo>
                    <a:pt x="0" y="10473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9" name="Shape 309"/>
            <p:cNvSpPr/>
            <p:nvPr/>
          </p:nvSpPr>
          <p:spPr>
            <a:xfrm>
              <a:off x="1923675" y="1681150"/>
              <a:ext cx="388500" cy="388475"/>
            </a:xfrm>
            <a:custGeom>
              <a:avLst/>
              <a:gdLst/>
              <a:ahLst/>
              <a:cxnLst/>
              <a:rect l="0" t="0" r="0" b="0"/>
              <a:pathLst>
                <a:path w="15540" h="15539" fill="none" extrusionOk="0">
                  <a:moveTo>
                    <a:pt x="11277" y="0"/>
                  </a:moveTo>
                  <a:lnTo>
                    <a:pt x="756" y="10546"/>
                  </a:lnTo>
                  <a:lnTo>
                    <a:pt x="756" y="10546"/>
                  </a:lnTo>
                  <a:lnTo>
                    <a:pt x="683" y="10619"/>
                  </a:lnTo>
                  <a:lnTo>
                    <a:pt x="634" y="10692"/>
                  </a:lnTo>
                  <a:lnTo>
                    <a:pt x="610" y="10765"/>
                  </a:lnTo>
                  <a:lnTo>
                    <a:pt x="585" y="10863"/>
                  </a:lnTo>
                  <a:lnTo>
                    <a:pt x="1" y="14881"/>
                  </a:lnTo>
                  <a:lnTo>
                    <a:pt x="1" y="14881"/>
                  </a:lnTo>
                  <a:lnTo>
                    <a:pt x="1" y="15003"/>
                  </a:lnTo>
                  <a:lnTo>
                    <a:pt x="25" y="15149"/>
                  </a:lnTo>
                  <a:lnTo>
                    <a:pt x="98" y="15271"/>
                  </a:lnTo>
                  <a:lnTo>
                    <a:pt x="171" y="15368"/>
                  </a:lnTo>
                  <a:lnTo>
                    <a:pt x="171" y="15368"/>
                  </a:lnTo>
                  <a:lnTo>
                    <a:pt x="269" y="15441"/>
                  </a:lnTo>
                  <a:lnTo>
                    <a:pt x="366" y="15490"/>
                  </a:lnTo>
                  <a:lnTo>
                    <a:pt x="464" y="15514"/>
                  </a:lnTo>
                  <a:lnTo>
                    <a:pt x="585" y="15539"/>
                  </a:lnTo>
                  <a:lnTo>
                    <a:pt x="585" y="15539"/>
                  </a:lnTo>
                  <a:lnTo>
                    <a:pt x="659" y="15539"/>
                  </a:lnTo>
                  <a:lnTo>
                    <a:pt x="4677" y="14954"/>
                  </a:lnTo>
                  <a:lnTo>
                    <a:pt x="4677" y="14954"/>
                  </a:lnTo>
                  <a:lnTo>
                    <a:pt x="4848" y="14905"/>
                  </a:lnTo>
                  <a:lnTo>
                    <a:pt x="4921" y="14857"/>
                  </a:lnTo>
                  <a:lnTo>
                    <a:pt x="4994" y="14784"/>
                  </a:lnTo>
                  <a:lnTo>
                    <a:pt x="15539" y="4262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0" name="Shape 310"/>
            <p:cNvSpPr/>
            <p:nvPr/>
          </p:nvSpPr>
          <p:spPr>
            <a:xfrm>
              <a:off x="1974225" y="1711575"/>
              <a:ext cx="261825" cy="261850"/>
            </a:xfrm>
            <a:custGeom>
              <a:avLst/>
              <a:gdLst/>
              <a:ahLst/>
              <a:cxnLst/>
              <a:rect l="0" t="0" r="0" b="0"/>
              <a:pathLst>
                <a:path w="10473" h="10474" fill="none" extrusionOk="0">
                  <a:moveTo>
                    <a:pt x="0" y="10474"/>
                  </a:moveTo>
                  <a:lnTo>
                    <a:pt x="10473" y="1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1" name="Shape 311"/>
            <p:cNvSpPr/>
            <p:nvPr/>
          </p:nvSpPr>
          <p:spPr>
            <a:xfrm>
              <a:off x="1934650" y="2014200"/>
              <a:ext cx="44475" cy="44475"/>
            </a:xfrm>
            <a:custGeom>
              <a:avLst/>
              <a:gdLst/>
              <a:ahLst/>
              <a:cxnLst/>
              <a:rect l="0" t="0" r="0" b="0"/>
              <a:pathLst>
                <a:path w="1779" h="1779" fill="none" extrusionOk="0">
                  <a:moveTo>
                    <a:pt x="1778" y="1778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2" name="Shape 312"/>
            <p:cNvSpPr/>
            <p:nvPr/>
          </p:nvSpPr>
          <p:spPr>
            <a:xfrm>
              <a:off x="1944375" y="1947225"/>
              <a:ext cx="101725" cy="101700"/>
            </a:xfrm>
            <a:custGeom>
              <a:avLst/>
              <a:gdLst/>
              <a:ahLst/>
              <a:cxnLst/>
              <a:rect l="0" t="0" r="0" b="0"/>
              <a:pathLst>
                <a:path w="4069" h="4068" fill="none" extrusionOk="0">
                  <a:moveTo>
                    <a:pt x="1" y="49"/>
                  </a:moveTo>
                  <a:lnTo>
                    <a:pt x="1" y="49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20" y="4068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313" name="Shape 313"/>
          <p:cNvSpPr/>
          <p:nvPr/>
        </p:nvSpPr>
        <p:spPr>
          <a:xfrm>
            <a:off x="6806825" y="2383050"/>
            <a:ext cx="457200" cy="37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(2)</a:t>
            </a:r>
          </a:p>
        </p:txBody>
      </p:sp>
      <p:pic>
        <p:nvPicPr>
          <p:cNvPr id="314" name="Shape 314"/>
          <p:cNvPicPr preferRelativeResize="0"/>
          <p:nvPr/>
        </p:nvPicPr>
        <p:blipFill rotWithShape="1">
          <a:blip r:embed="rId3">
            <a:alphaModFix/>
          </a:blip>
          <a:srcRect b="48395"/>
          <a:stretch/>
        </p:blipFill>
        <p:spPr>
          <a:xfrm>
            <a:off x="6242099" y="106125"/>
            <a:ext cx="2894349" cy="2654327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Shape 315"/>
          <p:cNvSpPr/>
          <p:nvPr/>
        </p:nvSpPr>
        <p:spPr>
          <a:xfrm>
            <a:off x="8647225" y="283125"/>
            <a:ext cx="457200" cy="4857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16" name="Shape 316"/>
          <p:cNvSpPr/>
          <p:nvPr/>
        </p:nvSpPr>
        <p:spPr>
          <a:xfrm>
            <a:off x="8706200" y="990950"/>
            <a:ext cx="430200" cy="37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(3)</a:t>
            </a:r>
          </a:p>
        </p:txBody>
      </p:sp>
      <p:pic>
        <p:nvPicPr>
          <p:cNvPr id="317" name="Shape 317"/>
          <p:cNvPicPr preferRelativeResize="0"/>
          <p:nvPr/>
        </p:nvPicPr>
        <p:blipFill rotWithShape="1">
          <a:blip r:embed="rId4">
            <a:alphaModFix/>
          </a:blip>
          <a:srcRect b="37138"/>
          <a:stretch/>
        </p:blipFill>
        <p:spPr>
          <a:xfrm>
            <a:off x="5588249" y="1650625"/>
            <a:ext cx="2894349" cy="3233351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Shape 318"/>
          <p:cNvSpPr/>
          <p:nvPr/>
        </p:nvSpPr>
        <p:spPr>
          <a:xfrm>
            <a:off x="5261500" y="2335800"/>
            <a:ext cx="2123400" cy="20163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19" name="Shape 319"/>
          <p:cNvSpPr/>
          <p:nvPr/>
        </p:nvSpPr>
        <p:spPr>
          <a:xfrm>
            <a:off x="7440800" y="2383050"/>
            <a:ext cx="430200" cy="37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(4)</a:t>
            </a:r>
          </a:p>
        </p:txBody>
      </p:sp>
      <p:pic>
        <p:nvPicPr>
          <p:cNvPr id="320" name="Shape 320"/>
          <p:cNvPicPr preferRelativeResize="0"/>
          <p:nvPr/>
        </p:nvPicPr>
        <p:blipFill rotWithShape="1">
          <a:blip r:embed="rId5">
            <a:alphaModFix/>
          </a:blip>
          <a:srcRect b="63724"/>
          <a:stretch/>
        </p:blipFill>
        <p:spPr>
          <a:xfrm>
            <a:off x="1612875" y="3018125"/>
            <a:ext cx="2894349" cy="18658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5722"/>
        </a:solidFill>
        <a:effectLst/>
      </p:bgPr>
    </p:bg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Shape 325"/>
          <p:cNvSpPr txBox="1">
            <a:spLocks noGrp="1"/>
          </p:cNvSpPr>
          <p:nvPr>
            <p:ph type="title"/>
          </p:nvPr>
        </p:nvSpPr>
        <p:spPr>
          <a:xfrm>
            <a:off x="838350" y="893500"/>
            <a:ext cx="5324100" cy="4857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MQTT</a:t>
            </a:r>
          </a:p>
        </p:txBody>
      </p:sp>
      <p:sp>
        <p:nvSpPr>
          <p:cNvPr id="326" name="Shape 326"/>
          <p:cNvSpPr txBox="1">
            <a:spLocks noGrp="1"/>
          </p:cNvSpPr>
          <p:nvPr>
            <p:ph type="body" idx="1"/>
          </p:nvPr>
        </p:nvSpPr>
        <p:spPr>
          <a:xfrm>
            <a:off x="838250" y="1504950"/>
            <a:ext cx="5791800" cy="3143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</a:pPr>
            <a:r>
              <a:rPr lang="en">
                <a:solidFill>
                  <a:schemeClr val="dk2"/>
                </a:solidFill>
              </a:rPr>
              <a:t>按+新增一個訂閱(Subscript)的</a:t>
            </a:r>
            <a:br>
              <a:rPr lang="en">
                <a:solidFill>
                  <a:schemeClr val="dk2"/>
                </a:solidFill>
              </a:rPr>
            </a:br>
            <a:r>
              <a:rPr lang="en">
                <a:solidFill>
                  <a:schemeClr val="dk2"/>
                </a:solidFill>
              </a:rPr>
              <a:t>主題(Topic)</a:t>
            </a:r>
          </a:p>
          <a:p>
            <a:pPr marL="457200" marR="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</a:pPr>
            <a:r>
              <a:rPr lang="en">
                <a:solidFill>
                  <a:schemeClr val="dk2"/>
                </a:solidFill>
              </a:rPr>
              <a:t>(5)填入如圖的內容</a:t>
            </a:r>
          </a:p>
          <a:p>
            <a:pPr marL="457200" marR="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</a:pPr>
            <a:r>
              <a:rPr lang="en">
                <a:solidFill>
                  <a:schemeClr val="dk2"/>
                </a:solidFill>
              </a:rPr>
              <a:t>將得到如圖的畫面</a:t>
            </a:r>
          </a:p>
        </p:txBody>
      </p:sp>
      <p:grpSp>
        <p:nvGrpSpPr>
          <p:cNvPr id="327" name="Shape 327"/>
          <p:cNvGrpSpPr/>
          <p:nvPr/>
        </p:nvGrpSpPr>
        <p:grpSpPr>
          <a:xfrm>
            <a:off x="301520" y="869242"/>
            <a:ext cx="457189" cy="457119"/>
            <a:chOff x="1923675" y="1633650"/>
            <a:chExt cx="436000" cy="435975"/>
          </a:xfrm>
        </p:grpSpPr>
        <p:sp>
          <p:nvSpPr>
            <p:cNvPr id="328" name="Shape 328"/>
            <p:cNvSpPr/>
            <p:nvPr/>
          </p:nvSpPr>
          <p:spPr>
            <a:xfrm>
              <a:off x="2209250" y="1633650"/>
              <a:ext cx="150425" cy="150425"/>
            </a:xfrm>
            <a:custGeom>
              <a:avLst/>
              <a:gdLst/>
              <a:ahLst/>
              <a:cxnLst/>
              <a:rect l="0" t="0" r="0" b="0"/>
              <a:pathLst>
                <a:path w="6017" h="6017" fill="none" extrusionOk="0">
                  <a:moveTo>
                    <a:pt x="5846" y="3605"/>
                  </a:moveTo>
                  <a:lnTo>
                    <a:pt x="2412" y="171"/>
                  </a:lnTo>
                  <a:lnTo>
                    <a:pt x="2412" y="171"/>
                  </a:lnTo>
                  <a:lnTo>
                    <a:pt x="2314" y="98"/>
                  </a:lnTo>
                  <a:lnTo>
                    <a:pt x="2217" y="49"/>
                  </a:lnTo>
                  <a:lnTo>
                    <a:pt x="2095" y="25"/>
                  </a:lnTo>
                  <a:lnTo>
                    <a:pt x="1997" y="1"/>
                  </a:lnTo>
                  <a:lnTo>
                    <a:pt x="1876" y="25"/>
                  </a:lnTo>
                  <a:lnTo>
                    <a:pt x="1778" y="49"/>
                  </a:lnTo>
                  <a:lnTo>
                    <a:pt x="1681" y="98"/>
                  </a:lnTo>
                  <a:lnTo>
                    <a:pt x="1583" y="171"/>
                  </a:lnTo>
                  <a:lnTo>
                    <a:pt x="0" y="1778"/>
                  </a:lnTo>
                  <a:lnTo>
                    <a:pt x="4238" y="6016"/>
                  </a:lnTo>
                  <a:lnTo>
                    <a:pt x="5846" y="4433"/>
                  </a:lnTo>
                  <a:lnTo>
                    <a:pt x="5846" y="4433"/>
                  </a:lnTo>
                  <a:lnTo>
                    <a:pt x="5919" y="4336"/>
                  </a:lnTo>
                  <a:lnTo>
                    <a:pt x="5967" y="4238"/>
                  </a:lnTo>
                  <a:lnTo>
                    <a:pt x="5992" y="4141"/>
                  </a:lnTo>
                  <a:lnTo>
                    <a:pt x="6016" y="4019"/>
                  </a:lnTo>
                  <a:lnTo>
                    <a:pt x="5992" y="3922"/>
                  </a:lnTo>
                  <a:lnTo>
                    <a:pt x="5967" y="3800"/>
                  </a:lnTo>
                  <a:lnTo>
                    <a:pt x="5919" y="3703"/>
                  </a:lnTo>
                  <a:lnTo>
                    <a:pt x="5846" y="3605"/>
                  </a:lnTo>
                  <a:lnTo>
                    <a:pt x="5846" y="3605"/>
                  </a:lnTo>
                  <a:close/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9" name="Shape 329"/>
            <p:cNvSpPr/>
            <p:nvPr/>
          </p:nvSpPr>
          <p:spPr>
            <a:xfrm>
              <a:off x="2019900" y="1757250"/>
              <a:ext cx="261825" cy="261850"/>
            </a:xfrm>
            <a:custGeom>
              <a:avLst/>
              <a:gdLst/>
              <a:ahLst/>
              <a:cxnLst/>
              <a:rect l="0" t="0" r="0" b="0"/>
              <a:pathLst>
                <a:path w="10473" h="10474" fill="none" extrusionOk="0">
                  <a:moveTo>
                    <a:pt x="10473" y="1"/>
                  </a:moveTo>
                  <a:lnTo>
                    <a:pt x="0" y="10473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0" name="Shape 330"/>
            <p:cNvSpPr/>
            <p:nvPr/>
          </p:nvSpPr>
          <p:spPr>
            <a:xfrm>
              <a:off x="1923675" y="1681150"/>
              <a:ext cx="388500" cy="388475"/>
            </a:xfrm>
            <a:custGeom>
              <a:avLst/>
              <a:gdLst/>
              <a:ahLst/>
              <a:cxnLst/>
              <a:rect l="0" t="0" r="0" b="0"/>
              <a:pathLst>
                <a:path w="15540" h="15539" fill="none" extrusionOk="0">
                  <a:moveTo>
                    <a:pt x="11277" y="0"/>
                  </a:moveTo>
                  <a:lnTo>
                    <a:pt x="756" y="10546"/>
                  </a:lnTo>
                  <a:lnTo>
                    <a:pt x="756" y="10546"/>
                  </a:lnTo>
                  <a:lnTo>
                    <a:pt x="683" y="10619"/>
                  </a:lnTo>
                  <a:lnTo>
                    <a:pt x="634" y="10692"/>
                  </a:lnTo>
                  <a:lnTo>
                    <a:pt x="610" y="10765"/>
                  </a:lnTo>
                  <a:lnTo>
                    <a:pt x="585" y="10863"/>
                  </a:lnTo>
                  <a:lnTo>
                    <a:pt x="1" y="14881"/>
                  </a:lnTo>
                  <a:lnTo>
                    <a:pt x="1" y="14881"/>
                  </a:lnTo>
                  <a:lnTo>
                    <a:pt x="1" y="15003"/>
                  </a:lnTo>
                  <a:lnTo>
                    <a:pt x="25" y="15149"/>
                  </a:lnTo>
                  <a:lnTo>
                    <a:pt x="98" y="15271"/>
                  </a:lnTo>
                  <a:lnTo>
                    <a:pt x="171" y="15368"/>
                  </a:lnTo>
                  <a:lnTo>
                    <a:pt x="171" y="15368"/>
                  </a:lnTo>
                  <a:lnTo>
                    <a:pt x="269" y="15441"/>
                  </a:lnTo>
                  <a:lnTo>
                    <a:pt x="366" y="15490"/>
                  </a:lnTo>
                  <a:lnTo>
                    <a:pt x="464" y="15514"/>
                  </a:lnTo>
                  <a:lnTo>
                    <a:pt x="585" y="15539"/>
                  </a:lnTo>
                  <a:lnTo>
                    <a:pt x="585" y="15539"/>
                  </a:lnTo>
                  <a:lnTo>
                    <a:pt x="659" y="15539"/>
                  </a:lnTo>
                  <a:lnTo>
                    <a:pt x="4677" y="14954"/>
                  </a:lnTo>
                  <a:lnTo>
                    <a:pt x="4677" y="14954"/>
                  </a:lnTo>
                  <a:lnTo>
                    <a:pt x="4848" y="14905"/>
                  </a:lnTo>
                  <a:lnTo>
                    <a:pt x="4921" y="14857"/>
                  </a:lnTo>
                  <a:lnTo>
                    <a:pt x="4994" y="14784"/>
                  </a:lnTo>
                  <a:lnTo>
                    <a:pt x="15539" y="4262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1" name="Shape 331"/>
            <p:cNvSpPr/>
            <p:nvPr/>
          </p:nvSpPr>
          <p:spPr>
            <a:xfrm>
              <a:off x="1974225" y="1711575"/>
              <a:ext cx="261825" cy="261850"/>
            </a:xfrm>
            <a:custGeom>
              <a:avLst/>
              <a:gdLst/>
              <a:ahLst/>
              <a:cxnLst/>
              <a:rect l="0" t="0" r="0" b="0"/>
              <a:pathLst>
                <a:path w="10473" h="10474" fill="none" extrusionOk="0">
                  <a:moveTo>
                    <a:pt x="0" y="10474"/>
                  </a:moveTo>
                  <a:lnTo>
                    <a:pt x="10473" y="1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2" name="Shape 332"/>
            <p:cNvSpPr/>
            <p:nvPr/>
          </p:nvSpPr>
          <p:spPr>
            <a:xfrm>
              <a:off x="1934650" y="2014200"/>
              <a:ext cx="44475" cy="44475"/>
            </a:xfrm>
            <a:custGeom>
              <a:avLst/>
              <a:gdLst/>
              <a:ahLst/>
              <a:cxnLst/>
              <a:rect l="0" t="0" r="0" b="0"/>
              <a:pathLst>
                <a:path w="1779" h="1779" fill="none" extrusionOk="0">
                  <a:moveTo>
                    <a:pt x="1778" y="1778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3" name="Shape 333"/>
            <p:cNvSpPr/>
            <p:nvPr/>
          </p:nvSpPr>
          <p:spPr>
            <a:xfrm>
              <a:off x="1944375" y="1947225"/>
              <a:ext cx="101725" cy="101700"/>
            </a:xfrm>
            <a:custGeom>
              <a:avLst/>
              <a:gdLst/>
              <a:ahLst/>
              <a:cxnLst/>
              <a:rect l="0" t="0" r="0" b="0"/>
              <a:pathLst>
                <a:path w="4069" h="4068" fill="none" extrusionOk="0">
                  <a:moveTo>
                    <a:pt x="1" y="49"/>
                  </a:moveTo>
                  <a:lnTo>
                    <a:pt x="1" y="49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20" y="4068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334" name="Shape 334"/>
          <p:cNvPicPr preferRelativeResize="0"/>
          <p:nvPr/>
        </p:nvPicPr>
        <p:blipFill rotWithShape="1">
          <a:blip r:embed="rId3">
            <a:alphaModFix/>
          </a:blip>
          <a:srcRect b="34861"/>
          <a:stretch/>
        </p:blipFill>
        <p:spPr>
          <a:xfrm>
            <a:off x="6133099" y="153375"/>
            <a:ext cx="2894349" cy="3350349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Shape 335"/>
          <p:cNvSpPr/>
          <p:nvPr/>
        </p:nvSpPr>
        <p:spPr>
          <a:xfrm>
            <a:off x="5815975" y="884775"/>
            <a:ext cx="2123400" cy="20163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336" name="Shape 336"/>
          <p:cNvSpPr/>
          <p:nvPr/>
        </p:nvSpPr>
        <p:spPr>
          <a:xfrm>
            <a:off x="8054275" y="884775"/>
            <a:ext cx="430200" cy="37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(5)</a:t>
            </a:r>
          </a:p>
        </p:txBody>
      </p:sp>
      <p:pic>
        <p:nvPicPr>
          <p:cNvPr id="337" name="Shape 337"/>
          <p:cNvPicPr preferRelativeResize="0"/>
          <p:nvPr/>
        </p:nvPicPr>
        <p:blipFill rotWithShape="1">
          <a:blip r:embed="rId4">
            <a:alphaModFix/>
          </a:blip>
          <a:srcRect b="49751"/>
          <a:stretch/>
        </p:blipFill>
        <p:spPr>
          <a:xfrm>
            <a:off x="3583950" y="2559000"/>
            <a:ext cx="2894349" cy="258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107"/>
        </a:solidFill>
        <a:effectLst/>
      </p:bgPr>
    </p:bg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Shape 342"/>
          <p:cNvSpPr txBox="1">
            <a:spLocks noGrp="1"/>
          </p:cNvSpPr>
          <p:nvPr>
            <p:ph type="ctrTitle"/>
          </p:nvPr>
        </p:nvSpPr>
        <p:spPr>
          <a:xfrm>
            <a:off x="648300" y="1354750"/>
            <a:ext cx="3522300" cy="29898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7200">
                <a:solidFill>
                  <a:srgbClr val="FFC107"/>
                </a:solidFill>
              </a:rPr>
              <a:t>5.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Control a light or switch</a:t>
            </a:r>
          </a:p>
        </p:txBody>
      </p:sp>
      <p:sp>
        <p:nvSpPr>
          <p:cNvPr id="343" name="Shape 343"/>
          <p:cNvSpPr txBox="1">
            <a:spLocks noGrp="1"/>
          </p:cNvSpPr>
          <p:nvPr>
            <p:ph type="subTitle" idx="1"/>
          </p:nvPr>
        </p:nvSpPr>
        <p:spPr>
          <a:xfrm>
            <a:off x="6724950" y="3265700"/>
            <a:ext cx="1906200" cy="10317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Let’s start with the first set of slides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5722"/>
        </a:solidFill>
        <a:effectLst/>
      </p:bgPr>
    </p:bg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Shape 348"/>
          <p:cNvSpPr txBox="1">
            <a:spLocks noGrp="1"/>
          </p:cNvSpPr>
          <p:nvPr>
            <p:ph type="title"/>
          </p:nvPr>
        </p:nvSpPr>
        <p:spPr>
          <a:xfrm>
            <a:off x="838350" y="893500"/>
            <a:ext cx="5324100" cy="4857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MQTT</a:t>
            </a:r>
          </a:p>
        </p:txBody>
      </p:sp>
      <p:sp>
        <p:nvSpPr>
          <p:cNvPr id="349" name="Shape 349"/>
          <p:cNvSpPr txBox="1">
            <a:spLocks noGrp="1"/>
          </p:cNvSpPr>
          <p:nvPr>
            <p:ph type="body" idx="1"/>
          </p:nvPr>
        </p:nvSpPr>
        <p:spPr>
          <a:xfrm>
            <a:off x="838250" y="1504950"/>
            <a:ext cx="5791800" cy="3143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</a:pPr>
            <a:r>
              <a:rPr lang="en">
                <a:solidFill>
                  <a:schemeClr val="dk2"/>
                </a:solidFill>
              </a:rPr>
              <a:t>(6)按+新增一個public的</a:t>
            </a:r>
            <a:br>
              <a:rPr lang="en">
                <a:solidFill>
                  <a:schemeClr val="dk2"/>
                </a:solidFill>
              </a:rPr>
            </a:br>
            <a:r>
              <a:rPr lang="en">
                <a:solidFill>
                  <a:schemeClr val="dk2"/>
                </a:solidFill>
              </a:rPr>
              <a:t>主題(Topic)</a:t>
            </a:r>
          </a:p>
          <a:p>
            <a:pPr marL="457200" marR="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</a:pPr>
            <a:r>
              <a:rPr lang="en">
                <a:solidFill>
                  <a:schemeClr val="dk2"/>
                </a:solidFill>
              </a:rPr>
              <a:t>(7)選擇Switch</a:t>
            </a:r>
          </a:p>
        </p:txBody>
      </p:sp>
      <p:grpSp>
        <p:nvGrpSpPr>
          <p:cNvPr id="350" name="Shape 350"/>
          <p:cNvGrpSpPr/>
          <p:nvPr/>
        </p:nvGrpSpPr>
        <p:grpSpPr>
          <a:xfrm>
            <a:off x="301520" y="869242"/>
            <a:ext cx="457189" cy="457119"/>
            <a:chOff x="1923675" y="1633650"/>
            <a:chExt cx="436000" cy="435975"/>
          </a:xfrm>
        </p:grpSpPr>
        <p:sp>
          <p:nvSpPr>
            <p:cNvPr id="351" name="Shape 351"/>
            <p:cNvSpPr/>
            <p:nvPr/>
          </p:nvSpPr>
          <p:spPr>
            <a:xfrm>
              <a:off x="2209250" y="1633650"/>
              <a:ext cx="150425" cy="150425"/>
            </a:xfrm>
            <a:custGeom>
              <a:avLst/>
              <a:gdLst/>
              <a:ahLst/>
              <a:cxnLst/>
              <a:rect l="0" t="0" r="0" b="0"/>
              <a:pathLst>
                <a:path w="6017" h="6017" fill="none" extrusionOk="0">
                  <a:moveTo>
                    <a:pt x="5846" y="3605"/>
                  </a:moveTo>
                  <a:lnTo>
                    <a:pt x="2412" y="171"/>
                  </a:lnTo>
                  <a:lnTo>
                    <a:pt x="2412" y="171"/>
                  </a:lnTo>
                  <a:lnTo>
                    <a:pt x="2314" y="98"/>
                  </a:lnTo>
                  <a:lnTo>
                    <a:pt x="2217" y="49"/>
                  </a:lnTo>
                  <a:lnTo>
                    <a:pt x="2095" y="25"/>
                  </a:lnTo>
                  <a:lnTo>
                    <a:pt x="1997" y="1"/>
                  </a:lnTo>
                  <a:lnTo>
                    <a:pt x="1876" y="25"/>
                  </a:lnTo>
                  <a:lnTo>
                    <a:pt x="1778" y="49"/>
                  </a:lnTo>
                  <a:lnTo>
                    <a:pt x="1681" y="98"/>
                  </a:lnTo>
                  <a:lnTo>
                    <a:pt x="1583" y="171"/>
                  </a:lnTo>
                  <a:lnTo>
                    <a:pt x="0" y="1778"/>
                  </a:lnTo>
                  <a:lnTo>
                    <a:pt x="4238" y="6016"/>
                  </a:lnTo>
                  <a:lnTo>
                    <a:pt x="5846" y="4433"/>
                  </a:lnTo>
                  <a:lnTo>
                    <a:pt x="5846" y="4433"/>
                  </a:lnTo>
                  <a:lnTo>
                    <a:pt x="5919" y="4336"/>
                  </a:lnTo>
                  <a:lnTo>
                    <a:pt x="5967" y="4238"/>
                  </a:lnTo>
                  <a:lnTo>
                    <a:pt x="5992" y="4141"/>
                  </a:lnTo>
                  <a:lnTo>
                    <a:pt x="6016" y="4019"/>
                  </a:lnTo>
                  <a:lnTo>
                    <a:pt x="5992" y="3922"/>
                  </a:lnTo>
                  <a:lnTo>
                    <a:pt x="5967" y="3800"/>
                  </a:lnTo>
                  <a:lnTo>
                    <a:pt x="5919" y="3703"/>
                  </a:lnTo>
                  <a:lnTo>
                    <a:pt x="5846" y="3605"/>
                  </a:lnTo>
                  <a:lnTo>
                    <a:pt x="5846" y="3605"/>
                  </a:lnTo>
                  <a:close/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2" name="Shape 352"/>
            <p:cNvSpPr/>
            <p:nvPr/>
          </p:nvSpPr>
          <p:spPr>
            <a:xfrm>
              <a:off x="2019900" y="1757250"/>
              <a:ext cx="261825" cy="261850"/>
            </a:xfrm>
            <a:custGeom>
              <a:avLst/>
              <a:gdLst/>
              <a:ahLst/>
              <a:cxnLst/>
              <a:rect l="0" t="0" r="0" b="0"/>
              <a:pathLst>
                <a:path w="10473" h="10474" fill="none" extrusionOk="0">
                  <a:moveTo>
                    <a:pt x="10473" y="1"/>
                  </a:moveTo>
                  <a:lnTo>
                    <a:pt x="0" y="10473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3" name="Shape 353"/>
            <p:cNvSpPr/>
            <p:nvPr/>
          </p:nvSpPr>
          <p:spPr>
            <a:xfrm>
              <a:off x="1923675" y="1681150"/>
              <a:ext cx="388500" cy="388475"/>
            </a:xfrm>
            <a:custGeom>
              <a:avLst/>
              <a:gdLst/>
              <a:ahLst/>
              <a:cxnLst/>
              <a:rect l="0" t="0" r="0" b="0"/>
              <a:pathLst>
                <a:path w="15540" h="15539" fill="none" extrusionOk="0">
                  <a:moveTo>
                    <a:pt x="11277" y="0"/>
                  </a:moveTo>
                  <a:lnTo>
                    <a:pt x="756" y="10546"/>
                  </a:lnTo>
                  <a:lnTo>
                    <a:pt x="756" y="10546"/>
                  </a:lnTo>
                  <a:lnTo>
                    <a:pt x="683" y="10619"/>
                  </a:lnTo>
                  <a:lnTo>
                    <a:pt x="634" y="10692"/>
                  </a:lnTo>
                  <a:lnTo>
                    <a:pt x="610" y="10765"/>
                  </a:lnTo>
                  <a:lnTo>
                    <a:pt x="585" y="10863"/>
                  </a:lnTo>
                  <a:lnTo>
                    <a:pt x="1" y="14881"/>
                  </a:lnTo>
                  <a:lnTo>
                    <a:pt x="1" y="14881"/>
                  </a:lnTo>
                  <a:lnTo>
                    <a:pt x="1" y="15003"/>
                  </a:lnTo>
                  <a:lnTo>
                    <a:pt x="25" y="15149"/>
                  </a:lnTo>
                  <a:lnTo>
                    <a:pt x="98" y="15271"/>
                  </a:lnTo>
                  <a:lnTo>
                    <a:pt x="171" y="15368"/>
                  </a:lnTo>
                  <a:lnTo>
                    <a:pt x="171" y="15368"/>
                  </a:lnTo>
                  <a:lnTo>
                    <a:pt x="269" y="15441"/>
                  </a:lnTo>
                  <a:lnTo>
                    <a:pt x="366" y="15490"/>
                  </a:lnTo>
                  <a:lnTo>
                    <a:pt x="464" y="15514"/>
                  </a:lnTo>
                  <a:lnTo>
                    <a:pt x="585" y="15539"/>
                  </a:lnTo>
                  <a:lnTo>
                    <a:pt x="585" y="15539"/>
                  </a:lnTo>
                  <a:lnTo>
                    <a:pt x="659" y="15539"/>
                  </a:lnTo>
                  <a:lnTo>
                    <a:pt x="4677" y="14954"/>
                  </a:lnTo>
                  <a:lnTo>
                    <a:pt x="4677" y="14954"/>
                  </a:lnTo>
                  <a:lnTo>
                    <a:pt x="4848" y="14905"/>
                  </a:lnTo>
                  <a:lnTo>
                    <a:pt x="4921" y="14857"/>
                  </a:lnTo>
                  <a:lnTo>
                    <a:pt x="4994" y="14784"/>
                  </a:lnTo>
                  <a:lnTo>
                    <a:pt x="15539" y="4262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4" name="Shape 354"/>
            <p:cNvSpPr/>
            <p:nvPr/>
          </p:nvSpPr>
          <p:spPr>
            <a:xfrm>
              <a:off x="1974225" y="1711575"/>
              <a:ext cx="261825" cy="261850"/>
            </a:xfrm>
            <a:custGeom>
              <a:avLst/>
              <a:gdLst/>
              <a:ahLst/>
              <a:cxnLst/>
              <a:rect l="0" t="0" r="0" b="0"/>
              <a:pathLst>
                <a:path w="10473" h="10474" fill="none" extrusionOk="0">
                  <a:moveTo>
                    <a:pt x="0" y="10474"/>
                  </a:moveTo>
                  <a:lnTo>
                    <a:pt x="10473" y="1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5" name="Shape 355"/>
            <p:cNvSpPr/>
            <p:nvPr/>
          </p:nvSpPr>
          <p:spPr>
            <a:xfrm>
              <a:off x="1934650" y="2014200"/>
              <a:ext cx="44475" cy="44475"/>
            </a:xfrm>
            <a:custGeom>
              <a:avLst/>
              <a:gdLst/>
              <a:ahLst/>
              <a:cxnLst/>
              <a:rect l="0" t="0" r="0" b="0"/>
              <a:pathLst>
                <a:path w="1779" h="1779" fill="none" extrusionOk="0">
                  <a:moveTo>
                    <a:pt x="1778" y="1778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6" name="Shape 356"/>
            <p:cNvSpPr/>
            <p:nvPr/>
          </p:nvSpPr>
          <p:spPr>
            <a:xfrm>
              <a:off x="1944375" y="1947225"/>
              <a:ext cx="101725" cy="101700"/>
            </a:xfrm>
            <a:custGeom>
              <a:avLst/>
              <a:gdLst/>
              <a:ahLst/>
              <a:cxnLst/>
              <a:rect l="0" t="0" r="0" b="0"/>
              <a:pathLst>
                <a:path w="4069" h="4068" fill="none" extrusionOk="0">
                  <a:moveTo>
                    <a:pt x="1" y="49"/>
                  </a:moveTo>
                  <a:lnTo>
                    <a:pt x="1" y="49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20" y="4068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357" name="Shape 357"/>
          <p:cNvPicPr preferRelativeResize="0"/>
          <p:nvPr/>
        </p:nvPicPr>
        <p:blipFill rotWithShape="1">
          <a:blip r:embed="rId3">
            <a:alphaModFix/>
          </a:blip>
          <a:srcRect b="47387"/>
          <a:stretch/>
        </p:blipFill>
        <p:spPr>
          <a:xfrm>
            <a:off x="6242100" y="152400"/>
            <a:ext cx="2749500" cy="2570651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Shape 358"/>
          <p:cNvSpPr/>
          <p:nvPr/>
        </p:nvSpPr>
        <p:spPr>
          <a:xfrm>
            <a:off x="8561400" y="234975"/>
            <a:ext cx="430200" cy="4857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359" name="Shape 359"/>
          <p:cNvSpPr/>
          <p:nvPr/>
        </p:nvSpPr>
        <p:spPr>
          <a:xfrm>
            <a:off x="8561400" y="720675"/>
            <a:ext cx="430200" cy="37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(6)</a:t>
            </a:r>
          </a:p>
        </p:txBody>
      </p:sp>
      <p:pic>
        <p:nvPicPr>
          <p:cNvPr id="360" name="Shape 360"/>
          <p:cNvPicPr preferRelativeResize="0"/>
          <p:nvPr/>
        </p:nvPicPr>
        <p:blipFill rotWithShape="1">
          <a:blip r:embed="rId4">
            <a:alphaModFix/>
          </a:blip>
          <a:srcRect b="8450"/>
          <a:stretch/>
        </p:blipFill>
        <p:spPr>
          <a:xfrm>
            <a:off x="4444150" y="434575"/>
            <a:ext cx="2894349" cy="4708926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Shape 361"/>
          <p:cNvSpPr/>
          <p:nvPr/>
        </p:nvSpPr>
        <p:spPr>
          <a:xfrm>
            <a:off x="4341350" y="2229650"/>
            <a:ext cx="2123400" cy="5898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362" name="Shape 362"/>
          <p:cNvSpPr/>
          <p:nvPr/>
        </p:nvSpPr>
        <p:spPr>
          <a:xfrm>
            <a:off x="6556075" y="2383050"/>
            <a:ext cx="430200" cy="37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(7)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5722"/>
        </a:solidFill>
        <a:effectLst/>
      </p:bgPr>
    </p:bg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Shape 367"/>
          <p:cNvSpPr txBox="1">
            <a:spLocks noGrp="1"/>
          </p:cNvSpPr>
          <p:nvPr>
            <p:ph type="title"/>
          </p:nvPr>
        </p:nvSpPr>
        <p:spPr>
          <a:xfrm>
            <a:off x="838350" y="893500"/>
            <a:ext cx="5324100" cy="4857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MQTT</a:t>
            </a:r>
          </a:p>
        </p:txBody>
      </p:sp>
      <p:sp>
        <p:nvSpPr>
          <p:cNvPr id="368" name="Shape 368"/>
          <p:cNvSpPr txBox="1">
            <a:spLocks noGrp="1"/>
          </p:cNvSpPr>
          <p:nvPr>
            <p:ph type="body" idx="1"/>
          </p:nvPr>
        </p:nvSpPr>
        <p:spPr>
          <a:xfrm>
            <a:off x="838250" y="1504950"/>
            <a:ext cx="5791800" cy="3143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</a:pPr>
            <a:r>
              <a:rPr lang="en">
                <a:solidFill>
                  <a:schemeClr val="dk2"/>
                </a:solidFill>
              </a:rPr>
              <a:t>(8)填入內容如圖</a:t>
            </a:r>
          </a:p>
          <a:p>
            <a:pPr marL="457200" marR="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</a:pPr>
            <a:r>
              <a:rPr lang="en">
                <a:solidFill>
                  <a:schemeClr val="dk2"/>
                </a:solidFill>
              </a:rPr>
              <a:t>可以得到畫面如下</a:t>
            </a:r>
          </a:p>
          <a:p>
            <a:pPr marL="457200" marR="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</a:pPr>
            <a:r>
              <a:rPr lang="en">
                <a:solidFill>
                  <a:schemeClr val="dk2"/>
                </a:solidFill>
              </a:rPr>
              <a:t>點switch可以控制ESP上的燈號</a:t>
            </a:r>
          </a:p>
        </p:txBody>
      </p:sp>
      <p:grpSp>
        <p:nvGrpSpPr>
          <p:cNvPr id="369" name="Shape 369"/>
          <p:cNvGrpSpPr/>
          <p:nvPr/>
        </p:nvGrpSpPr>
        <p:grpSpPr>
          <a:xfrm>
            <a:off x="301520" y="869242"/>
            <a:ext cx="457189" cy="457119"/>
            <a:chOff x="1923675" y="1633650"/>
            <a:chExt cx="436000" cy="435975"/>
          </a:xfrm>
        </p:grpSpPr>
        <p:sp>
          <p:nvSpPr>
            <p:cNvPr id="370" name="Shape 370"/>
            <p:cNvSpPr/>
            <p:nvPr/>
          </p:nvSpPr>
          <p:spPr>
            <a:xfrm>
              <a:off x="2209250" y="1633650"/>
              <a:ext cx="150425" cy="150425"/>
            </a:xfrm>
            <a:custGeom>
              <a:avLst/>
              <a:gdLst/>
              <a:ahLst/>
              <a:cxnLst/>
              <a:rect l="0" t="0" r="0" b="0"/>
              <a:pathLst>
                <a:path w="6017" h="6017" fill="none" extrusionOk="0">
                  <a:moveTo>
                    <a:pt x="5846" y="3605"/>
                  </a:moveTo>
                  <a:lnTo>
                    <a:pt x="2412" y="171"/>
                  </a:lnTo>
                  <a:lnTo>
                    <a:pt x="2412" y="171"/>
                  </a:lnTo>
                  <a:lnTo>
                    <a:pt x="2314" y="98"/>
                  </a:lnTo>
                  <a:lnTo>
                    <a:pt x="2217" y="49"/>
                  </a:lnTo>
                  <a:lnTo>
                    <a:pt x="2095" y="25"/>
                  </a:lnTo>
                  <a:lnTo>
                    <a:pt x="1997" y="1"/>
                  </a:lnTo>
                  <a:lnTo>
                    <a:pt x="1876" y="25"/>
                  </a:lnTo>
                  <a:lnTo>
                    <a:pt x="1778" y="49"/>
                  </a:lnTo>
                  <a:lnTo>
                    <a:pt x="1681" y="98"/>
                  </a:lnTo>
                  <a:lnTo>
                    <a:pt x="1583" y="171"/>
                  </a:lnTo>
                  <a:lnTo>
                    <a:pt x="0" y="1778"/>
                  </a:lnTo>
                  <a:lnTo>
                    <a:pt x="4238" y="6016"/>
                  </a:lnTo>
                  <a:lnTo>
                    <a:pt x="5846" y="4433"/>
                  </a:lnTo>
                  <a:lnTo>
                    <a:pt x="5846" y="4433"/>
                  </a:lnTo>
                  <a:lnTo>
                    <a:pt x="5919" y="4336"/>
                  </a:lnTo>
                  <a:lnTo>
                    <a:pt x="5967" y="4238"/>
                  </a:lnTo>
                  <a:lnTo>
                    <a:pt x="5992" y="4141"/>
                  </a:lnTo>
                  <a:lnTo>
                    <a:pt x="6016" y="4019"/>
                  </a:lnTo>
                  <a:lnTo>
                    <a:pt x="5992" y="3922"/>
                  </a:lnTo>
                  <a:lnTo>
                    <a:pt x="5967" y="3800"/>
                  </a:lnTo>
                  <a:lnTo>
                    <a:pt x="5919" y="3703"/>
                  </a:lnTo>
                  <a:lnTo>
                    <a:pt x="5846" y="3605"/>
                  </a:lnTo>
                  <a:lnTo>
                    <a:pt x="5846" y="3605"/>
                  </a:lnTo>
                  <a:close/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1" name="Shape 371"/>
            <p:cNvSpPr/>
            <p:nvPr/>
          </p:nvSpPr>
          <p:spPr>
            <a:xfrm>
              <a:off x="2019900" y="1757250"/>
              <a:ext cx="261825" cy="261850"/>
            </a:xfrm>
            <a:custGeom>
              <a:avLst/>
              <a:gdLst/>
              <a:ahLst/>
              <a:cxnLst/>
              <a:rect l="0" t="0" r="0" b="0"/>
              <a:pathLst>
                <a:path w="10473" h="10474" fill="none" extrusionOk="0">
                  <a:moveTo>
                    <a:pt x="10473" y="1"/>
                  </a:moveTo>
                  <a:lnTo>
                    <a:pt x="0" y="10473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2" name="Shape 372"/>
            <p:cNvSpPr/>
            <p:nvPr/>
          </p:nvSpPr>
          <p:spPr>
            <a:xfrm>
              <a:off x="1923675" y="1681150"/>
              <a:ext cx="388500" cy="388475"/>
            </a:xfrm>
            <a:custGeom>
              <a:avLst/>
              <a:gdLst/>
              <a:ahLst/>
              <a:cxnLst/>
              <a:rect l="0" t="0" r="0" b="0"/>
              <a:pathLst>
                <a:path w="15540" h="15539" fill="none" extrusionOk="0">
                  <a:moveTo>
                    <a:pt x="11277" y="0"/>
                  </a:moveTo>
                  <a:lnTo>
                    <a:pt x="756" y="10546"/>
                  </a:lnTo>
                  <a:lnTo>
                    <a:pt x="756" y="10546"/>
                  </a:lnTo>
                  <a:lnTo>
                    <a:pt x="683" y="10619"/>
                  </a:lnTo>
                  <a:lnTo>
                    <a:pt x="634" y="10692"/>
                  </a:lnTo>
                  <a:lnTo>
                    <a:pt x="610" y="10765"/>
                  </a:lnTo>
                  <a:lnTo>
                    <a:pt x="585" y="10863"/>
                  </a:lnTo>
                  <a:lnTo>
                    <a:pt x="1" y="14881"/>
                  </a:lnTo>
                  <a:lnTo>
                    <a:pt x="1" y="14881"/>
                  </a:lnTo>
                  <a:lnTo>
                    <a:pt x="1" y="15003"/>
                  </a:lnTo>
                  <a:lnTo>
                    <a:pt x="25" y="15149"/>
                  </a:lnTo>
                  <a:lnTo>
                    <a:pt x="98" y="15271"/>
                  </a:lnTo>
                  <a:lnTo>
                    <a:pt x="171" y="15368"/>
                  </a:lnTo>
                  <a:lnTo>
                    <a:pt x="171" y="15368"/>
                  </a:lnTo>
                  <a:lnTo>
                    <a:pt x="269" y="15441"/>
                  </a:lnTo>
                  <a:lnTo>
                    <a:pt x="366" y="15490"/>
                  </a:lnTo>
                  <a:lnTo>
                    <a:pt x="464" y="15514"/>
                  </a:lnTo>
                  <a:lnTo>
                    <a:pt x="585" y="15539"/>
                  </a:lnTo>
                  <a:lnTo>
                    <a:pt x="585" y="15539"/>
                  </a:lnTo>
                  <a:lnTo>
                    <a:pt x="659" y="15539"/>
                  </a:lnTo>
                  <a:lnTo>
                    <a:pt x="4677" y="14954"/>
                  </a:lnTo>
                  <a:lnTo>
                    <a:pt x="4677" y="14954"/>
                  </a:lnTo>
                  <a:lnTo>
                    <a:pt x="4848" y="14905"/>
                  </a:lnTo>
                  <a:lnTo>
                    <a:pt x="4921" y="14857"/>
                  </a:lnTo>
                  <a:lnTo>
                    <a:pt x="4994" y="14784"/>
                  </a:lnTo>
                  <a:lnTo>
                    <a:pt x="15539" y="4262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3" name="Shape 373"/>
            <p:cNvSpPr/>
            <p:nvPr/>
          </p:nvSpPr>
          <p:spPr>
            <a:xfrm>
              <a:off x="1974225" y="1711575"/>
              <a:ext cx="261825" cy="261850"/>
            </a:xfrm>
            <a:custGeom>
              <a:avLst/>
              <a:gdLst/>
              <a:ahLst/>
              <a:cxnLst/>
              <a:rect l="0" t="0" r="0" b="0"/>
              <a:pathLst>
                <a:path w="10473" h="10474" fill="none" extrusionOk="0">
                  <a:moveTo>
                    <a:pt x="0" y="10474"/>
                  </a:moveTo>
                  <a:lnTo>
                    <a:pt x="10473" y="1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4" name="Shape 374"/>
            <p:cNvSpPr/>
            <p:nvPr/>
          </p:nvSpPr>
          <p:spPr>
            <a:xfrm>
              <a:off x="1934650" y="2014200"/>
              <a:ext cx="44475" cy="44475"/>
            </a:xfrm>
            <a:custGeom>
              <a:avLst/>
              <a:gdLst/>
              <a:ahLst/>
              <a:cxnLst/>
              <a:rect l="0" t="0" r="0" b="0"/>
              <a:pathLst>
                <a:path w="1779" h="1779" fill="none" extrusionOk="0">
                  <a:moveTo>
                    <a:pt x="1778" y="1778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5" name="Shape 375"/>
            <p:cNvSpPr/>
            <p:nvPr/>
          </p:nvSpPr>
          <p:spPr>
            <a:xfrm>
              <a:off x="1944375" y="1947225"/>
              <a:ext cx="101725" cy="101700"/>
            </a:xfrm>
            <a:custGeom>
              <a:avLst/>
              <a:gdLst/>
              <a:ahLst/>
              <a:cxnLst/>
              <a:rect l="0" t="0" r="0" b="0"/>
              <a:pathLst>
                <a:path w="4069" h="4068" fill="none" extrusionOk="0">
                  <a:moveTo>
                    <a:pt x="1" y="49"/>
                  </a:moveTo>
                  <a:lnTo>
                    <a:pt x="1" y="49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20" y="4068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376" name="Shape 376"/>
          <p:cNvPicPr preferRelativeResize="0"/>
          <p:nvPr/>
        </p:nvPicPr>
        <p:blipFill rotWithShape="1">
          <a:blip r:embed="rId3">
            <a:alphaModFix/>
          </a:blip>
          <a:srcRect b="61696"/>
          <a:stretch/>
        </p:blipFill>
        <p:spPr>
          <a:xfrm>
            <a:off x="904350" y="2902050"/>
            <a:ext cx="2894349" cy="1970122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Shape 3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78600" y="105225"/>
            <a:ext cx="2784923" cy="4949050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Shape 378"/>
          <p:cNvSpPr/>
          <p:nvPr/>
        </p:nvSpPr>
        <p:spPr>
          <a:xfrm>
            <a:off x="5378600" y="802900"/>
            <a:ext cx="2123400" cy="36918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379" name="Shape 379"/>
          <p:cNvSpPr/>
          <p:nvPr/>
        </p:nvSpPr>
        <p:spPr>
          <a:xfrm>
            <a:off x="7502000" y="2076400"/>
            <a:ext cx="430200" cy="37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(7)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107"/>
        </a:solidFill>
        <a:effectLst/>
      </p:bgPr>
    </p:bg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Shape 384"/>
          <p:cNvSpPr txBox="1">
            <a:spLocks noGrp="1"/>
          </p:cNvSpPr>
          <p:nvPr>
            <p:ph type="ctrTitle"/>
          </p:nvPr>
        </p:nvSpPr>
        <p:spPr>
          <a:xfrm>
            <a:off x="648300" y="1354750"/>
            <a:ext cx="3522300" cy="29898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7200">
                <a:solidFill>
                  <a:srgbClr val="FFC107"/>
                </a:solidFill>
              </a:rPr>
              <a:t>6.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Make a chart</a:t>
            </a:r>
          </a:p>
        </p:txBody>
      </p:sp>
      <p:sp>
        <p:nvSpPr>
          <p:cNvPr id="385" name="Shape 385"/>
          <p:cNvSpPr txBox="1">
            <a:spLocks noGrp="1"/>
          </p:cNvSpPr>
          <p:nvPr>
            <p:ph type="subTitle" idx="1"/>
          </p:nvPr>
        </p:nvSpPr>
        <p:spPr>
          <a:xfrm>
            <a:off x="6724950" y="3265700"/>
            <a:ext cx="1906200" cy="10317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Let’s start with the first set of slides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5722"/>
        </a:solidFill>
        <a:effectLst/>
      </p:bgPr>
    </p:bg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Shape 390"/>
          <p:cNvSpPr txBox="1">
            <a:spLocks noGrp="1"/>
          </p:cNvSpPr>
          <p:nvPr>
            <p:ph type="title"/>
          </p:nvPr>
        </p:nvSpPr>
        <p:spPr>
          <a:xfrm>
            <a:off x="838350" y="893500"/>
            <a:ext cx="5324100" cy="4857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Make a chart</a:t>
            </a:r>
          </a:p>
        </p:txBody>
      </p:sp>
      <p:sp>
        <p:nvSpPr>
          <p:cNvPr id="391" name="Shape 391"/>
          <p:cNvSpPr txBox="1">
            <a:spLocks noGrp="1"/>
          </p:cNvSpPr>
          <p:nvPr>
            <p:ph type="body" idx="1"/>
          </p:nvPr>
        </p:nvSpPr>
        <p:spPr>
          <a:xfrm>
            <a:off x="838250" y="1504950"/>
            <a:ext cx="5791800" cy="3143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</a:pPr>
            <a:r>
              <a:rPr lang="en">
                <a:solidFill>
                  <a:schemeClr val="dk2"/>
                </a:solidFill>
              </a:rPr>
              <a:t>安裝</a:t>
            </a:r>
            <a:r>
              <a:rPr lang="en" u="sng">
                <a:solidFill>
                  <a:schemeClr val="hlink"/>
                </a:solidFill>
                <a:hlinkClick r:id="rId3"/>
              </a:rPr>
              <a:t>Linear MQTT Dashboard</a:t>
            </a:r>
            <a:r>
              <a:rPr lang="en">
                <a:solidFill>
                  <a:schemeClr val="dk2"/>
                </a:solidFill>
              </a:rPr>
              <a:t>。</a:t>
            </a:r>
          </a:p>
          <a:p>
            <a:pPr marL="457200" marR="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</a:pPr>
            <a:r>
              <a:rPr lang="en">
                <a:solidFill>
                  <a:schemeClr val="dk2"/>
                </a:solidFill>
              </a:rPr>
              <a:t>操作如圖所示</a:t>
            </a:r>
          </a:p>
        </p:txBody>
      </p:sp>
      <p:grpSp>
        <p:nvGrpSpPr>
          <p:cNvPr id="392" name="Shape 392"/>
          <p:cNvGrpSpPr/>
          <p:nvPr/>
        </p:nvGrpSpPr>
        <p:grpSpPr>
          <a:xfrm>
            <a:off x="301520" y="869242"/>
            <a:ext cx="457189" cy="457119"/>
            <a:chOff x="1923675" y="1633650"/>
            <a:chExt cx="436000" cy="435975"/>
          </a:xfrm>
        </p:grpSpPr>
        <p:sp>
          <p:nvSpPr>
            <p:cNvPr id="393" name="Shape 393"/>
            <p:cNvSpPr/>
            <p:nvPr/>
          </p:nvSpPr>
          <p:spPr>
            <a:xfrm>
              <a:off x="2209250" y="1633650"/>
              <a:ext cx="150425" cy="150425"/>
            </a:xfrm>
            <a:custGeom>
              <a:avLst/>
              <a:gdLst/>
              <a:ahLst/>
              <a:cxnLst/>
              <a:rect l="0" t="0" r="0" b="0"/>
              <a:pathLst>
                <a:path w="6017" h="6017" fill="none" extrusionOk="0">
                  <a:moveTo>
                    <a:pt x="5846" y="3605"/>
                  </a:moveTo>
                  <a:lnTo>
                    <a:pt x="2412" y="171"/>
                  </a:lnTo>
                  <a:lnTo>
                    <a:pt x="2412" y="171"/>
                  </a:lnTo>
                  <a:lnTo>
                    <a:pt x="2314" y="98"/>
                  </a:lnTo>
                  <a:lnTo>
                    <a:pt x="2217" y="49"/>
                  </a:lnTo>
                  <a:lnTo>
                    <a:pt x="2095" y="25"/>
                  </a:lnTo>
                  <a:lnTo>
                    <a:pt x="1997" y="1"/>
                  </a:lnTo>
                  <a:lnTo>
                    <a:pt x="1876" y="25"/>
                  </a:lnTo>
                  <a:lnTo>
                    <a:pt x="1778" y="49"/>
                  </a:lnTo>
                  <a:lnTo>
                    <a:pt x="1681" y="98"/>
                  </a:lnTo>
                  <a:lnTo>
                    <a:pt x="1583" y="171"/>
                  </a:lnTo>
                  <a:lnTo>
                    <a:pt x="0" y="1778"/>
                  </a:lnTo>
                  <a:lnTo>
                    <a:pt x="4238" y="6016"/>
                  </a:lnTo>
                  <a:lnTo>
                    <a:pt x="5846" y="4433"/>
                  </a:lnTo>
                  <a:lnTo>
                    <a:pt x="5846" y="4433"/>
                  </a:lnTo>
                  <a:lnTo>
                    <a:pt x="5919" y="4336"/>
                  </a:lnTo>
                  <a:lnTo>
                    <a:pt x="5967" y="4238"/>
                  </a:lnTo>
                  <a:lnTo>
                    <a:pt x="5992" y="4141"/>
                  </a:lnTo>
                  <a:lnTo>
                    <a:pt x="6016" y="4019"/>
                  </a:lnTo>
                  <a:lnTo>
                    <a:pt x="5992" y="3922"/>
                  </a:lnTo>
                  <a:lnTo>
                    <a:pt x="5967" y="3800"/>
                  </a:lnTo>
                  <a:lnTo>
                    <a:pt x="5919" y="3703"/>
                  </a:lnTo>
                  <a:lnTo>
                    <a:pt x="5846" y="3605"/>
                  </a:lnTo>
                  <a:lnTo>
                    <a:pt x="5846" y="3605"/>
                  </a:lnTo>
                  <a:close/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94" name="Shape 394"/>
            <p:cNvSpPr/>
            <p:nvPr/>
          </p:nvSpPr>
          <p:spPr>
            <a:xfrm>
              <a:off x="2019900" y="1757250"/>
              <a:ext cx="261825" cy="261850"/>
            </a:xfrm>
            <a:custGeom>
              <a:avLst/>
              <a:gdLst/>
              <a:ahLst/>
              <a:cxnLst/>
              <a:rect l="0" t="0" r="0" b="0"/>
              <a:pathLst>
                <a:path w="10473" h="10474" fill="none" extrusionOk="0">
                  <a:moveTo>
                    <a:pt x="10473" y="1"/>
                  </a:moveTo>
                  <a:lnTo>
                    <a:pt x="0" y="10473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95" name="Shape 395"/>
            <p:cNvSpPr/>
            <p:nvPr/>
          </p:nvSpPr>
          <p:spPr>
            <a:xfrm>
              <a:off x="1923675" y="1681150"/>
              <a:ext cx="388500" cy="388475"/>
            </a:xfrm>
            <a:custGeom>
              <a:avLst/>
              <a:gdLst/>
              <a:ahLst/>
              <a:cxnLst/>
              <a:rect l="0" t="0" r="0" b="0"/>
              <a:pathLst>
                <a:path w="15540" h="15539" fill="none" extrusionOk="0">
                  <a:moveTo>
                    <a:pt x="11277" y="0"/>
                  </a:moveTo>
                  <a:lnTo>
                    <a:pt x="756" y="10546"/>
                  </a:lnTo>
                  <a:lnTo>
                    <a:pt x="756" y="10546"/>
                  </a:lnTo>
                  <a:lnTo>
                    <a:pt x="683" y="10619"/>
                  </a:lnTo>
                  <a:lnTo>
                    <a:pt x="634" y="10692"/>
                  </a:lnTo>
                  <a:lnTo>
                    <a:pt x="610" y="10765"/>
                  </a:lnTo>
                  <a:lnTo>
                    <a:pt x="585" y="10863"/>
                  </a:lnTo>
                  <a:lnTo>
                    <a:pt x="1" y="14881"/>
                  </a:lnTo>
                  <a:lnTo>
                    <a:pt x="1" y="14881"/>
                  </a:lnTo>
                  <a:lnTo>
                    <a:pt x="1" y="15003"/>
                  </a:lnTo>
                  <a:lnTo>
                    <a:pt x="25" y="15149"/>
                  </a:lnTo>
                  <a:lnTo>
                    <a:pt x="98" y="15271"/>
                  </a:lnTo>
                  <a:lnTo>
                    <a:pt x="171" y="15368"/>
                  </a:lnTo>
                  <a:lnTo>
                    <a:pt x="171" y="15368"/>
                  </a:lnTo>
                  <a:lnTo>
                    <a:pt x="269" y="15441"/>
                  </a:lnTo>
                  <a:lnTo>
                    <a:pt x="366" y="15490"/>
                  </a:lnTo>
                  <a:lnTo>
                    <a:pt x="464" y="15514"/>
                  </a:lnTo>
                  <a:lnTo>
                    <a:pt x="585" y="15539"/>
                  </a:lnTo>
                  <a:lnTo>
                    <a:pt x="585" y="15539"/>
                  </a:lnTo>
                  <a:lnTo>
                    <a:pt x="659" y="15539"/>
                  </a:lnTo>
                  <a:lnTo>
                    <a:pt x="4677" y="14954"/>
                  </a:lnTo>
                  <a:lnTo>
                    <a:pt x="4677" y="14954"/>
                  </a:lnTo>
                  <a:lnTo>
                    <a:pt x="4848" y="14905"/>
                  </a:lnTo>
                  <a:lnTo>
                    <a:pt x="4921" y="14857"/>
                  </a:lnTo>
                  <a:lnTo>
                    <a:pt x="4994" y="14784"/>
                  </a:lnTo>
                  <a:lnTo>
                    <a:pt x="15539" y="4262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96" name="Shape 396"/>
            <p:cNvSpPr/>
            <p:nvPr/>
          </p:nvSpPr>
          <p:spPr>
            <a:xfrm>
              <a:off x="1974225" y="1711575"/>
              <a:ext cx="261825" cy="261850"/>
            </a:xfrm>
            <a:custGeom>
              <a:avLst/>
              <a:gdLst/>
              <a:ahLst/>
              <a:cxnLst/>
              <a:rect l="0" t="0" r="0" b="0"/>
              <a:pathLst>
                <a:path w="10473" h="10474" fill="none" extrusionOk="0">
                  <a:moveTo>
                    <a:pt x="0" y="10474"/>
                  </a:moveTo>
                  <a:lnTo>
                    <a:pt x="10473" y="1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97" name="Shape 397"/>
            <p:cNvSpPr/>
            <p:nvPr/>
          </p:nvSpPr>
          <p:spPr>
            <a:xfrm>
              <a:off x="1934650" y="2014200"/>
              <a:ext cx="44475" cy="44475"/>
            </a:xfrm>
            <a:custGeom>
              <a:avLst/>
              <a:gdLst/>
              <a:ahLst/>
              <a:cxnLst/>
              <a:rect l="0" t="0" r="0" b="0"/>
              <a:pathLst>
                <a:path w="1779" h="1779" fill="none" extrusionOk="0">
                  <a:moveTo>
                    <a:pt x="1778" y="1778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98" name="Shape 398"/>
            <p:cNvSpPr/>
            <p:nvPr/>
          </p:nvSpPr>
          <p:spPr>
            <a:xfrm>
              <a:off x="1944375" y="1947225"/>
              <a:ext cx="101725" cy="101700"/>
            </a:xfrm>
            <a:custGeom>
              <a:avLst/>
              <a:gdLst/>
              <a:ahLst/>
              <a:cxnLst/>
              <a:rect l="0" t="0" r="0" b="0"/>
              <a:pathLst>
                <a:path w="4069" h="4068" fill="none" extrusionOk="0">
                  <a:moveTo>
                    <a:pt x="1" y="49"/>
                  </a:moveTo>
                  <a:lnTo>
                    <a:pt x="1" y="49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20" y="4068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399" name="Shape 3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06225" y="111025"/>
            <a:ext cx="2737775" cy="4865251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Shape 400"/>
          <p:cNvSpPr/>
          <p:nvPr/>
        </p:nvSpPr>
        <p:spPr>
          <a:xfrm>
            <a:off x="7111675" y="4546775"/>
            <a:ext cx="546000" cy="4857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401" name="Shape 401"/>
          <p:cNvSpPr/>
          <p:nvPr/>
        </p:nvSpPr>
        <p:spPr>
          <a:xfrm>
            <a:off x="6816750" y="4169375"/>
            <a:ext cx="430200" cy="37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(1)</a:t>
            </a:r>
          </a:p>
        </p:txBody>
      </p:sp>
      <p:pic>
        <p:nvPicPr>
          <p:cNvPr id="402" name="Shape 402"/>
          <p:cNvPicPr preferRelativeResize="0"/>
          <p:nvPr/>
        </p:nvPicPr>
        <p:blipFill rotWithShape="1">
          <a:blip r:embed="rId5">
            <a:alphaModFix/>
          </a:blip>
          <a:srcRect b="65577"/>
          <a:stretch/>
        </p:blipFill>
        <p:spPr>
          <a:xfrm>
            <a:off x="198200" y="2842587"/>
            <a:ext cx="2894349" cy="1770525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Shape 403"/>
          <p:cNvSpPr/>
          <p:nvPr/>
        </p:nvSpPr>
        <p:spPr>
          <a:xfrm>
            <a:off x="0" y="3432983"/>
            <a:ext cx="3092699" cy="9909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404" name="Shape 404"/>
          <p:cNvSpPr/>
          <p:nvPr/>
        </p:nvSpPr>
        <p:spPr>
          <a:xfrm>
            <a:off x="1070450" y="4482900"/>
            <a:ext cx="430200" cy="37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(3)</a:t>
            </a:r>
          </a:p>
        </p:txBody>
      </p:sp>
      <p:pic>
        <p:nvPicPr>
          <p:cNvPr id="405" name="Shape 405"/>
          <p:cNvPicPr preferRelativeResize="0"/>
          <p:nvPr/>
        </p:nvPicPr>
        <p:blipFill rotWithShape="1">
          <a:blip r:embed="rId6">
            <a:alphaModFix/>
          </a:blip>
          <a:srcRect b="66954"/>
          <a:stretch/>
        </p:blipFill>
        <p:spPr>
          <a:xfrm>
            <a:off x="3268100" y="2783175"/>
            <a:ext cx="2894349" cy="169972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Shape 406"/>
          <p:cNvSpPr/>
          <p:nvPr/>
        </p:nvSpPr>
        <p:spPr>
          <a:xfrm>
            <a:off x="3092700" y="3373033"/>
            <a:ext cx="3092700" cy="9909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407" name="Shape 407"/>
          <p:cNvSpPr/>
          <p:nvPr/>
        </p:nvSpPr>
        <p:spPr>
          <a:xfrm>
            <a:off x="4091062" y="4600925"/>
            <a:ext cx="430200" cy="37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(2)</a:t>
            </a:r>
          </a:p>
        </p:txBody>
      </p:sp>
      <p:sp>
        <p:nvSpPr>
          <p:cNvPr id="408" name="Shape 408"/>
          <p:cNvSpPr/>
          <p:nvPr/>
        </p:nvSpPr>
        <p:spPr>
          <a:xfrm>
            <a:off x="6228775" y="1708700"/>
            <a:ext cx="2894400" cy="21960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409" name="Shape 409"/>
          <p:cNvSpPr/>
          <p:nvPr/>
        </p:nvSpPr>
        <p:spPr>
          <a:xfrm>
            <a:off x="5732237" y="1839450"/>
            <a:ext cx="430200" cy="37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(5)</a:t>
            </a:r>
          </a:p>
        </p:txBody>
      </p:sp>
      <p:sp>
        <p:nvSpPr>
          <p:cNvPr id="410" name="Shape 410"/>
          <p:cNvSpPr/>
          <p:nvPr/>
        </p:nvSpPr>
        <p:spPr>
          <a:xfrm>
            <a:off x="8349400" y="216325"/>
            <a:ext cx="546000" cy="4857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411" name="Shape 411"/>
          <p:cNvSpPr/>
          <p:nvPr/>
        </p:nvSpPr>
        <p:spPr>
          <a:xfrm>
            <a:off x="8279437" y="764950"/>
            <a:ext cx="430200" cy="37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(4)</a:t>
            </a:r>
          </a:p>
        </p:txBody>
      </p:sp>
      <p:cxnSp>
        <p:nvCxnSpPr>
          <p:cNvPr id="412" name="Shape 412"/>
          <p:cNvCxnSpPr>
            <a:stCxn id="400" idx="1"/>
          </p:cNvCxnSpPr>
          <p:nvPr/>
        </p:nvCxnSpPr>
        <p:spPr>
          <a:xfrm rot="10800000">
            <a:off x="5155375" y="4270625"/>
            <a:ext cx="1956300" cy="519000"/>
          </a:xfrm>
          <a:prstGeom prst="straightConnector1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13" name="Shape 413"/>
          <p:cNvCxnSpPr>
            <a:endCxn id="410" idx="1"/>
          </p:cNvCxnSpPr>
          <p:nvPr/>
        </p:nvCxnSpPr>
        <p:spPr>
          <a:xfrm rot="10800000" flipH="1">
            <a:off x="2819500" y="459175"/>
            <a:ext cx="5529900" cy="2301300"/>
          </a:xfrm>
          <a:prstGeom prst="straightConnector1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14" name="Shape 414"/>
          <p:cNvCxnSpPr/>
          <p:nvPr/>
        </p:nvCxnSpPr>
        <p:spPr>
          <a:xfrm rot="10800000">
            <a:off x="2664150" y="3904575"/>
            <a:ext cx="674400" cy="153600"/>
          </a:xfrm>
          <a:prstGeom prst="straightConnector1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15" name="Shape 415"/>
          <p:cNvCxnSpPr/>
          <p:nvPr/>
        </p:nvCxnSpPr>
        <p:spPr>
          <a:xfrm flipH="1">
            <a:off x="7632625" y="893500"/>
            <a:ext cx="730200" cy="1230000"/>
          </a:xfrm>
          <a:prstGeom prst="straightConnector1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lg" len="lg"/>
            <a:tailEnd type="triangle" w="lg" len="lg"/>
          </a:ln>
        </p:spPr>
      </p:cxn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107"/>
        </a:solidFill>
        <a:effectLst/>
      </p:bgPr>
    </p:bg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Shape 420"/>
          <p:cNvSpPr txBox="1">
            <a:spLocks noGrp="1"/>
          </p:cNvSpPr>
          <p:nvPr>
            <p:ph type="ctrTitle"/>
          </p:nvPr>
        </p:nvSpPr>
        <p:spPr>
          <a:xfrm>
            <a:off x="648300" y="1354750"/>
            <a:ext cx="3522300" cy="29898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7200">
                <a:solidFill>
                  <a:srgbClr val="FFC107"/>
                </a:solidFill>
              </a:rPr>
              <a:t>7.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More about MQTT</a:t>
            </a:r>
          </a:p>
        </p:txBody>
      </p:sp>
      <p:sp>
        <p:nvSpPr>
          <p:cNvPr id="421" name="Shape 421"/>
          <p:cNvSpPr txBox="1">
            <a:spLocks noGrp="1"/>
          </p:cNvSpPr>
          <p:nvPr>
            <p:ph type="subTitle" idx="1"/>
          </p:nvPr>
        </p:nvSpPr>
        <p:spPr>
          <a:xfrm>
            <a:off x="6724950" y="3265700"/>
            <a:ext cx="1906200" cy="10317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Let’s start with the first set of slides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107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ctrTitle"/>
          </p:nvPr>
        </p:nvSpPr>
        <p:spPr>
          <a:xfrm>
            <a:off x="648300" y="1354750"/>
            <a:ext cx="3522300" cy="29897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7200" dirty="0">
                <a:solidFill>
                  <a:srgbClr val="FFC107"/>
                </a:solidFill>
              </a:rPr>
              <a:t>1.</a:t>
            </a:r>
          </a:p>
          <a:p>
            <a:pPr lvl="0" rtl="0">
              <a:spcBef>
                <a:spcPts val="0"/>
              </a:spcBef>
              <a:buNone/>
            </a:pPr>
            <a:r>
              <a:rPr lang="en" dirty="0"/>
              <a:t>ESP32-</a:t>
            </a:r>
            <a:r>
              <a:rPr lang="en-US" dirty="0"/>
              <a:t>S</a:t>
            </a:r>
            <a:r>
              <a:rPr lang="en" dirty="0"/>
              <a:t>: MicroPython Firmware</a:t>
            </a:r>
          </a:p>
        </p:txBody>
      </p:sp>
      <p:sp>
        <p:nvSpPr>
          <p:cNvPr id="95" name="Shape 95"/>
          <p:cNvSpPr txBox="1">
            <a:spLocks noGrp="1"/>
          </p:cNvSpPr>
          <p:nvPr>
            <p:ph type="subTitle" idx="1"/>
          </p:nvPr>
        </p:nvSpPr>
        <p:spPr>
          <a:xfrm>
            <a:off x="6724950" y="3265700"/>
            <a:ext cx="1906199" cy="10316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Let’s start with the first set of slides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5722"/>
        </a:solidFill>
        <a:effectLst/>
      </p:bgPr>
    </p:bg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Shape 426"/>
          <p:cNvSpPr txBox="1">
            <a:spLocks noGrp="1"/>
          </p:cNvSpPr>
          <p:nvPr>
            <p:ph type="title"/>
          </p:nvPr>
        </p:nvSpPr>
        <p:spPr>
          <a:xfrm>
            <a:off x="838350" y="893500"/>
            <a:ext cx="5324100" cy="4857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漏掉資料?</a:t>
            </a:r>
          </a:p>
        </p:txBody>
      </p:sp>
      <p:sp>
        <p:nvSpPr>
          <p:cNvPr id="427" name="Shape 427"/>
          <p:cNvSpPr txBox="1">
            <a:spLocks noGrp="1"/>
          </p:cNvSpPr>
          <p:nvPr>
            <p:ph type="body" idx="1"/>
          </p:nvPr>
        </p:nvSpPr>
        <p:spPr>
          <a:xfrm>
            <a:off x="838250" y="1504950"/>
            <a:ext cx="3408600" cy="2255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r>
              <a:rPr lang="en"/>
              <a:t>在Broker的Server上同時有MQTT Client訂閱topic，直接放到DB中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"/>
              <a:t>把qos level提升</a:t>
            </a:r>
          </a:p>
        </p:txBody>
      </p:sp>
      <p:grpSp>
        <p:nvGrpSpPr>
          <p:cNvPr id="428" name="Shape 428"/>
          <p:cNvGrpSpPr/>
          <p:nvPr/>
        </p:nvGrpSpPr>
        <p:grpSpPr>
          <a:xfrm>
            <a:off x="301520" y="869242"/>
            <a:ext cx="457189" cy="457119"/>
            <a:chOff x="1923675" y="1633650"/>
            <a:chExt cx="436000" cy="435975"/>
          </a:xfrm>
        </p:grpSpPr>
        <p:sp>
          <p:nvSpPr>
            <p:cNvPr id="429" name="Shape 429"/>
            <p:cNvSpPr/>
            <p:nvPr/>
          </p:nvSpPr>
          <p:spPr>
            <a:xfrm>
              <a:off x="2209250" y="1633650"/>
              <a:ext cx="150425" cy="150425"/>
            </a:xfrm>
            <a:custGeom>
              <a:avLst/>
              <a:gdLst/>
              <a:ahLst/>
              <a:cxnLst/>
              <a:rect l="0" t="0" r="0" b="0"/>
              <a:pathLst>
                <a:path w="6017" h="6017" fill="none" extrusionOk="0">
                  <a:moveTo>
                    <a:pt x="5846" y="3605"/>
                  </a:moveTo>
                  <a:lnTo>
                    <a:pt x="2412" y="171"/>
                  </a:lnTo>
                  <a:lnTo>
                    <a:pt x="2412" y="171"/>
                  </a:lnTo>
                  <a:lnTo>
                    <a:pt x="2314" y="98"/>
                  </a:lnTo>
                  <a:lnTo>
                    <a:pt x="2217" y="49"/>
                  </a:lnTo>
                  <a:lnTo>
                    <a:pt x="2095" y="25"/>
                  </a:lnTo>
                  <a:lnTo>
                    <a:pt x="1997" y="1"/>
                  </a:lnTo>
                  <a:lnTo>
                    <a:pt x="1876" y="25"/>
                  </a:lnTo>
                  <a:lnTo>
                    <a:pt x="1778" y="49"/>
                  </a:lnTo>
                  <a:lnTo>
                    <a:pt x="1681" y="98"/>
                  </a:lnTo>
                  <a:lnTo>
                    <a:pt x="1583" y="171"/>
                  </a:lnTo>
                  <a:lnTo>
                    <a:pt x="0" y="1778"/>
                  </a:lnTo>
                  <a:lnTo>
                    <a:pt x="4238" y="6016"/>
                  </a:lnTo>
                  <a:lnTo>
                    <a:pt x="5846" y="4433"/>
                  </a:lnTo>
                  <a:lnTo>
                    <a:pt x="5846" y="4433"/>
                  </a:lnTo>
                  <a:lnTo>
                    <a:pt x="5919" y="4336"/>
                  </a:lnTo>
                  <a:lnTo>
                    <a:pt x="5967" y="4238"/>
                  </a:lnTo>
                  <a:lnTo>
                    <a:pt x="5992" y="4141"/>
                  </a:lnTo>
                  <a:lnTo>
                    <a:pt x="6016" y="4019"/>
                  </a:lnTo>
                  <a:lnTo>
                    <a:pt x="5992" y="3922"/>
                  </a:lnTo>
                  <a:lnTo>
                    <a:pt x="5967" y="3800"/>
                  </a:lnTo>
                  <a:lnTo>
                    <a:pt x="5919" y="3703"/>
                  </a:lnTo>
                  <a:lnTo>
                    <a:pt x="5846" y="3605"/>
                  </a:lnTo>
                  <a:lnTo>
                    <a:pt x="5846" y="3605"/>
                  </a:lnTo>
                  <a:close/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30" name="Shape 430"/>
            <p:cNvSpPr/>
            <p:nvPr/>
          </p:nvSpPr>
          <p:spPr>
            <a:xfrm>
              <a:off x="2019900" y="1757250"/>
              <a:ext cx="261825" cy="261850"/>
            </a:xfrm>
            <a:custGeom>
              <a:avLst/>
              <a:gdLst/>
              <a:ahLst/>
              <a:cxnLst/>
              <a:rect l="0" t="0" r="0" b="0"/>
              <a:pathLst>
                <a:path w="10473" h="10474" fill="none" extrusionOk="0">
                  <a:moveTo>
                    <a:pt x="10473" y="1"/>
                  </a:moveTo>
                  <a:lnTo>
                    <a:pt x="0" y="10473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31" name="Shape 431"/>
            <p:cNvSpPr/>
            <p:nvPr/>
          </p:nvSpPr>
          <p:spPr>
            <a:xfrm>
              <a:off x="1923675" y="1681150"/>
              <a:ext cx="388500" cy="388475"/>
            </a:xfrm>
            <a:custGeom>
              <a:avLst/>
              <a:gdLst/>
              <a:ahLst/>
              <a:cxnLst/>
              <a:rect l="0" t="0" r="0" b="0"/>
              <a:pathLst>
                <a:path w="15540" h="15539" fill="none" extrusionOk="0">
                  <a:moveTo>
                    <a:pt x="11277" y="0"/>
                  </a:moveTo>
                  <a:lnTo>
                    <a:pt x="756" y="10546"/>
                  </a:lnTo>
                  <a:lnTo>
                    <a:pt x="756" y="10546"/>
                  </a:lnTo>
                  <a:lnTo>
                    <a:pt x="683" y="10619"/>
                  </a:lnTo>
                  <a:lnTo>
                    <a:pt x="634" y="10692"/>
                  </a:lnTo>
                  <a:lnTo>
                    <a:pt x="610" y="10765"/>
                  </a:lnTo>
                  <a:lnTo>
                    <a:pt x="585" y="10863"/>
                  </a:lnTo>
                  <a:lnTo>
                    <a:pt x="1" y="14881"/>
                  </a:lnTo>
                  <a:lnTo>
                    <a:pt x="1" y="14881"/>
                  </a:lnTo>
                  <a:lnTo>
                    <a:pt x="1" y="15003"/>
                  </a:lnTo>
                  <a:lnTo>
                    <a:pt x="25" y="15149"/>
                  </a:lnTo>
                  <a:lnTo>
                    <a:pt x="98" y="15271"/>
                  </a:lnTo>
                  <a:lnTo>
                    <a:pt x="171" y="15368"/>
                  </a:lnTo>
                  <a:lnTo>
                    <a:pt x="171" y="15368"/>
                  </a:lnTo>
                  <a:lnTo>
                    <a:pt x="269" y="15441"/>
                  </a:lnTo>
                  <a:lnTo>
                    <a:pt x="366" y="15490"/>
                  </a:lnTo>
                  <a:lnTo>
                    <a:pt x="464" y="15514"/>
                  </a:lnTo>
                  <a:lnTo>
                    <a:pt x="585" y="15539"/>
                  </a:lnTo>
                  <a:lnTo>
                    <a:pt x="585" y="15539"/>
                  </a:lnTo>
                  <a:lnTo>
                    <a:pt x="659" y="15539"/>
                  </a:lnTo>
                  <a:lnTo>
                    <a:pt x="4677" y="14954"/>
                  </a:lnTo>
                  <a:lnTo>
                    <a:pt x="4677" y="14954"/>
                  </a:lnTo>
                  <a:lnTo>
                    <a:pt x="4848" y="14905"/>
                  </a:lnTo>
                  <a:lnTo>
                    <a:pt x="4921" y="14857"/>
                  </a:lnTo>
                  <a:lnTo>
                    <a:pt x="4994" y="14784"/>
                  </a:lnTo>
                  <a:lnTo>
                    <a:pt x="15539" y="4262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32" name="Shape 432"/>
            <p:cNvSpPr/>
            <p:nvPr/>
          </p:nvSpPr>
          <p:spPr>
            <a:xfrm>
              <a:off x="1974225" y="1711575"/>
              <a:ext cx="261825" cy="261850"/>
            </a:xfrm>
            <a:custGeom>
              <a:avLst/>
              <a:gdLst/>
              <a:ahLst/>
              <a:cxnLst/>
              <a:rect l="0" t="0" r="0" b="0"/>
              <a:pathLst>
                <a:path w="10473" h="10474" fill="none" extrusionOk="0">
                  <a:moveTo>
                    <a:pt x="0" y="10474"/>
                  </a:moveTo>
                  <a:lnTo>
                    <a:pt x="10473" y="1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33" name="Shape 433"/>
            <p:cNvSpPr/>
            <p:nvPr/>
          </p:nvSpPr>
          <p:spPr>
            <a:xfrm>
              <a:off x="1934650" y="2014200"/>
              <a:ext cx="44475" cy="44475"/>
            </a:xfrm>
            <a:custGeom>
              <a:avLst/>
              <a:gdLst/>
              <a:ahLst/>
              <a:cxnLst/>
              <a:rect l="0" t="0" r="0" b="0"/>
              <a:pathLst>
                <a:path w="1779" h="1779" fill="none" extrusionOk="0">
                  <a:moveTo>
                    <a:pt x="1778" y="1778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34" name="Shape 434"/>
            <p:cNvSpPr/>
            <p:nvPr/>
          </p:nvSpPr>
          <p:spPr>
            <a:xfrm>
              <a:off x="1944375" y="1947225"/>
              <a:ext cx="101725" cy="101700"/>
            </a:xfrm>
            <a:custGeom>
              <a:avLst/>
              <a:gdLst/>
              <a:ahLst/>
              <a:cxnLst/>
              <a:rect l="0" t="0" r="0" b="0"/>
              <a:pathLst>
                <a:path w="4069" h="4068" fill="none" extrusionOk="0">
                  <a:moveTo>
                    <a:pt x="1" y="49"/>
                  </a:moveTo>
                  <a:lnTo>
                    <a:pt x="1" y="49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20" y="4068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435" name="Shape 4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1725" y="1438175"/>
            <a:ext cx="4760097" cy="3634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5722"/>
        </a:solidFill>
        <a:effectLst/>
      </p:bgPr>
    </p:bg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Shape 440"/>
          <p:cNvSpPr txBox="1">
            <a:spLocks noGrp="1"/>
          </p:cNvSpPr>
          <p:nvPr>
            <p:ph type="ctrTitle" idx="4294967295"/>
          </p:nvPr>
        </p:nvSpPr>
        <p:spPr>
          <a:xfrm>
            <a:off x="685800" y="1964350"/>
            <a:ext cx="4531499" cy="11597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>
                <a:solidFill>
                  <a:srgbClr val="FF5722"/>
                </a:solidFill>
              </a:rPr>
              <a:t>THANKS!</a:t>
            </a:r>
          </a:p>
        </p:txBody>
      </p:sp>
      <p:sp>
        <p:nvSpPr>
          <p:cNvPr id="441" name="Shape 441"/>
          <p:cNvSpPr txBox="1">
            <a:spLocks noGrp="1"/>
          </p:cNvSpPr>
          <p:nvPr>
            <p:ph type="subTitle" idx="4294967295"/>
          </p:nvPr>
        </p:nvSpPr>
        <p:spPr>
          <a:xfrm>
            <a:off x="685800" y="3163925"/>
            <a:ext cx="4531499" cy="7847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/>
              <a:t>Any questions?</a:t>
            </a:r>
          </a:p>
        </p:txBody>
      </p:sp>
      <p:sp>
        <p:nvSpPr>
          <p:cNvPr id="442" name="Shape 442"/>
          <p:cNvSpPr txBox="1">
            <a:spLocks noGrp="1"/>
          </p:cNvSpPr>
          <p:nvPr>
            <p:ph type="body" idx="4294967295"/>
          </p:nvPr>
        </p:nvSpPr>
        <p:spPr>
          <a:xfrm>
            <a:off x="685800" y="3836000"/>
            <a:ext cx="6575999" cy="1007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You can find me at </a:t>
            </a:r>
            <a:r>
              <a:rPr lang="en-US" dirty="0"/>
              <a:t>jumbokh@gmail.com</a:t>
            </a:r>
            <a:endParaRPr lang="en" dirty="0"/>
          </a:p>
        </p:txBody>
      </p:sp>
      <p:grpSp>
        <p:nvGrpSpPr>
          <p:cNvPr id="443" name="Shape 443"/>
          <p:cNvGrpSpPr/>
          <p:nvPr/>
        </p:nvGrpSpPr>
        <p:grpSpPr>
          <a:xfrm>
            <a:off x="785304" y="1555466"/>
            <a:ext cx="462632" cy="462632"/>
            <a:chOff x="1278900" y="2333250"/>
            <a:chExt cx="381175" cy="381175"/>
          </a:xfrm>
        </p:grpSpPr>
        <p:sp>
          <p:nvSpPr>
            <p:cNvPr id="444" name="Shape 444"/>
            <p:cNvSpPr/>
            <p:nvPr/>
          </p:nvSpPr>
          <p:spPr>
            <a:xfrm>
              <a:off x="1278900" y="2333250"/>
              <a:ext cx="381175" cy="381175"/>
            </a:xfrm>
            <a:custGeom>
              <a:avLst/>
              <a:gdLst/>
              <a:ahLst/>
              <a:cxnLst/>
              <a:rect l="0" t="0" r="0" b="0"/>
              <a:pathLst>
                <a:path w="15247" h="15247" fill="none" extrusionOk="0">
                  <a:moveTo>
                    <a:pt x="7623" y="0"/>
                  </a:moveTo>
                  <a:lnTo>
                    <a:pt x="7623" y="0"/>
                  </a:lnTo>
                  <a:lnTo>
                    <a:pt x="7233" y="0"/>
                  </a:lnTo>
                  <a:lnTo>
                    <a:pt x="6844" y="49"/>
                  </a:lnTo>
                  <a:lnTo>
                    <a:pt x="6454" y="98"/>
                  </a:lnTo>
                  <a:lnTo>
                    <a:pt x="6089" y="147"/>
                  </a:lnTo>
                  <a:lnTo>
                    <a:pt x="5723" y="244"/>
                  </a:lnTo>
                  <a:lnTo>
                    <a:pt x="5358" y="341"/>
                  </a:lnTo>
                  <a:lnTo>
                    <a:pt x="4993" y="463"/>
                  </a:lnTo>
                  <a:lnTo>
                    <a:pt x="4652" y="609"/>
                  </a:lnTo>
                  <a:lnTo>
                    <a:pt x="4311" y="755"/>
                  </a:lnTo>
                  <a:lnTo>
                    <a:pt x="3994" y="926"/>
                  </a:lnTo>
                  <a:lnTo>
                    <a:pt x="3678" y="1096"/>
                  </a:lnTo>
                  <a:lnTo>
                    <a:pt x="3361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29" y="2777"/>
                  </a:lnTo>
                  <a:lnTo>
                    <a:pt x="1510" y="3069"/>
                  </a:lnTo>
                  <a:lnTo>
                    <a:pt x="1291" y="3361"/>
                  </a:lnTo>
                  <a:lnTo>
                    <a:pt x="1096" y="3678"/>
                  </a:lnTo>
                  <a:lnTo>
                    <a:pt x="926" y="3995"/>
                  </a:lnTo>
                  <a:lnTo>
                    <a:pt x="755" y="4311"/>
                  </a:lnTo>
                  <a:lnTo>
                    <a:pt x="609" y="4652"/>
                  </a:lnTo>
                  <a:lnTo>
                    <a:pt x="463" y="4993"/>
                  </a:lnTo>
                  <a:lnTo>
                    <a:pt x="341" y="5358"/>
                  </a:lnTo>
                  <a:lnTo>
                    <a:pt x="244" y="5724"/>
                  </a:lnTo>
                  <a:lnTo>
                    <a:pt x="146" y="6089"/>
                  </a:lnTo>
                  <a:lnTo>
                    <a:pt x="97" y="6454"/>
                  </a:lnTo>
                  <a:lnTo>
                    <a:pt x="49" y="6844"/>
                  </a:lnTo>
                  <a:lnTo>
                    <a:pt x="0" y="7234"/>
                  </a:lnTo>
                  <a:lnTo>
                    <a:pt x="0" y="7623"/>
                  </a:lnTo>
                  <a:lnTo>
                    <a:pt x="0" y="7623"/>
                  </a:lnTo>
                  <a:lnTo>
                    <a:pt x="0" y="8013"/>
                  </a:lnTo>
                  <a:lnTo>
                    <a:pt x="49" y="8403"/>
                  </a:lnTo>
                  <a:lnTo>
                    <a:pt x="97" y="8793"/>
                  </a:lnTo>
                  <a:lnTo>
                    <a:pt x="146" y="9158"/>
                  </a:lnTo>
                  <a:lnTo>
                    <a:pt x="244" y="9523"/>
                  </a:lnTo>
                  <a:lnTo>
                    <a:pt x="341" y="9889"/>
                  </a:lnTo>
                  <a:lnTo>
                    <a:pt x="463" y="10254"/>
                  </a:lnTo>
                  <a:lnTo>
                    <a:pt x="609" y="10595"/>
                  </a:lnTo>
                  <a:lnTo>
                    <a:pt x="755" y="10936"/>
                  </a:lnTo>
                  <a:lnTo>
                    <a:pt x="926" y="11252"/>
                  </a:lnTo>
                  <a:lnTo>
                    <a:pt x="1096" y="11569"/>
                  </a:lnTo>
                  <a:lnTo>
                    <a:pt x="1291" y="11886"/>
                  </a:lnTo>
                  <a:lnTo>
                    <a:pt x="1510" y="12178"/>
                  </a:lnTo>
                  <a:lnTo>
                    <a:pt x="1729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1" y="13956"/>
                  </a:lnTo>
                  <a:lnTo>
                    <a:pt x="3678" y="14151"/>
                  </a:lnTo>
                  <a:lnTo>
                    <a:pt x="3994" y="14321"/>
                  </a:lnTo>
                  <a:lnTo>
                    <a:pt x="4311" y="14492"/>
                  </a:lnTo>
                  <a:lnTo>
                    <a:pt x="4652" y="14638"/>
                  </a:lnTo>
                  <a:lnTo>
                    <a:pt x="4993" y="14784"/>
                  </a:lnTo>
                  <a:lnTo>
                    <a:pt x="5358" y="14906"/>
                  </a:lnTo>
                  <a:lnTo>
                    <a:pt x="5723" y="15003"/>
                  </a:lnTo>
                  <a:lnTo>
                    <a:pt x="6089" y="15100"/>
                  </a:lnTo>
                  <a:lnTo>
                    <a:pt x="6454" y="15149"/>
                  </a:lnTo>
                  <a:lnTo>
                    <a:pt x="6844" y="15198"/>
                  </a:lnTo>
                  <a:lnTo>
                    <a:pt x="7233" y="15247"/>
                  </a:lnTo>
                  <a:lnTo>
                    <a:pt x="7623" y="15247"/>
                  </a:lnTo>
                  <a:lnTo>
                    <a:pt x="7623" y="15247"/>
                  </a:lnTo>
                  <a:lnTo>
                    <a:pt x="8013" y="15247"/>
                  </a:lnTo>
                  <a:lnTo>
                    <a:pt x="8403" y="15198"/>
                  </a:lnTo>
                  <a:lnTo>
                    <a:pt x="8792" y="15149"/>
                  </a:lnTo>
                  <a:lnTo>
                    <a:pt x="9158" y="15100"/>
                  </a:lnTo>
                  <a:lnTo>
                    <a:pt x="9523" y="15003"/>
                  </a:lnTo>
                  <a:lnTo>
                    <a:pt x="9888" y="14906"/>
                  </a:lnTo>
                  <a:lnTo>
                    <a:pt x="10253" y="14784"/>
                  </a:lnTo>
                  <a:lnTo>
                    <a:pt x="10594" y="14638"/>
                  </a:lnTo>
                  <a:lnTo>
                    <a:pt x="10935" y="14492"/>
                  </a:lnTo>
                  <a:lnTo>
                    <a:pt x="11252" y="14321"/>
                  </a:lnTo>
                  <a:lnTo>
                    <a:pt x="11569" y="14151"/>
                  </a:lnTo>
                  <a:lnTo>
                    <a:pt x="11885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3" y="12738"/>
                  </a:lnTo>
                  <a:lnTo>
                    <a:pt x="13517" y="12470"/>
                  </a:lnTo>
                  <a:lnTo>
                    <a:pt x="13736" y="12178"/>
                  </a:lnTo>
                  <a:lnTo>
                    <a:pt x="13955" y="11886"/>
                  </a:lnTo>
                  <a:lnTo>
                    <a:pt x="14150" y="11569"/>
                  </a:lnTo>
                  <a:lnTo>
                    <a:pt x="14321" y="11252"/>
                  </a:lnTo>
                  <a:lnTo>
                    <a:pt x="14491" y="10936"/>
                  </a:lnTo>
                  <a:lnTo>
                    <a:pt x="14637" y="10595"/>
                  </a:lnTo>
                  <a:lnTo>
                    <a:pt x="14783" y="10254"/>
                  </a:lnTo>
                  <a:lnTo>
                    <a:pt x="14905" y="9889"/>
                  </a:lnTo>
                  <a:lnTo>
                    <a:pt x="15003" y="9523"/>
                  </a:lnTo>
                  <a:lnTo>
                    <a:pt x="15100" y="9158"/>
                  </a:lnTo>
                  <a:lnTo>
                    <a:pt x="15149" y="8793"/>
                  </a:lnTo>
                  <a:lnTo>
                    <a:pt x="15198" y="8403"/>
                  </a:lnTo>
                  <a:lnTo>
                    <a:pt x="15246" y="8013"/>
                  </a:lnTo>
                  <a:lnTo>
                    <a:pt x="15246" y="7623"/>
                  </a:lnTo>
                  <a:lnTo>
                    <a:pt x="15246" y="7623"/>
                  </a:lnTo>
                  <a:lnTo>
                    <a:pt x="15246" y="7234"/>
                  </a:lnTo>
                  <a:lnTo>
                    <a:pt x="15198" y="6844"/>
                  </a:lnTo>
                  <a:lnTo>
                    <a:pt x="15149" y="6454"/>
                  </a:lnTo>
                  <a:lnTo>
                    <a:pt x="15100" y="6089"/>
                  </a:lnTo>
                  <a:lnTo>
                    <a:pt x="15003" y="5724"/>
                  </a:lnTo>
                  <a:lnTo>
                    <a:pt x="14905" y="5358"/>
                  </a:lnTo>
                  <a:lnTo>
                    <a:pt x="14783" y="4993"/>
                  </a:lnTo>
                  <a:lnTo>
                    <a:pt x="14637" y="4652"/>
                  </a:lnTo>
                  <a:lnTo>
                    <a:pt x="14491" y="4311"/>
                  </a:lnTo>
                  <a:lnTo>
                    <a:pt x="14321" y="3995"/>
                  </a:lnTo>
                  <a:lnTo>
                    <a:pt x="14150" y="3678"/>
                  </a:lnTo>
                  <a:lnTo>
                    <a:pt x="13955" y="3361"/>
                  </a:lnTo>
                  <a:lnTo>
                    <a:pt x="13736" y="3069"/>
                  </a:lnTo>
                  <a:lnTo>
                    <a:pt x="13517" y="2777"/>
                  </a:lnTo>
                  <a:lnTo>
                    <a:pt x="13273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5" y="1291"/>
                  </a:lnTo>
                  <a:lnTo>
                    <a:pt x="11569" y="1096"/>
                  </a:lnTo>
                  <a:lnTo>
                    <a:pt x="11252" y="926"/>
                  </a:lnTo>
                  <a:lnTo>
                    <a:pt x="10935" y="755"/>
                  </a:lnTo>
                  <a:lnTo>
                    <a:pt x="10594" y="609"/>
                  </a:lnTo>
                  <a:lnTo>
                    <a:pt x="10253" y="463"/>
                  </a:lnTo>
                  <a:lnTo>
                    <a:pt x="9888" y="341"/>
                  </a:lnTo>
                  <a:lnTo>
                    <a:pt x="9523" y="244"/>
                  </a:lnTo>
                  <a:lnTo>
                    <a:pt x="9158" y="147"/>
                  </a:lnTo>
                  <a:lnTo>
                    <a:pt x="8792" y="98"/>
                  </a:lnTo>
                  <a:lnTo>
                    <a:pt x="8403" y="49"/>
                  </a:lnTo>
                  <a:lnTo>
                    <a:pt x="8013" y="0"/>
                  </a:lnTo>
                  <a:lnTo>
                    <a:pt x="7623" y="0"/>
                  </a:lnTo>
                  <a:lnTo>
                    <a:pt x="7623" y="0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45" name="Shape 445"/>
            <p:cNvSpPr/>
            <p:nvPr/>
          </p:nvSpPr>
          <p:spPr>
            <a:xfrm>
              <a:off x="1525475" y="2503125"/>
              <a:ext cx="43875" cy="47525"/>
            </a:xfrm>
            <a:custGeom>
              <a:avLst/>
              <a:gdLst/>
              <a:ahLst/>
              <a:cxnLst/>
              <a:rect l="0" t="0" r="0" b="0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46" name="Shape 446"/>
            <p:cNvSpPr/>
            <p:nvPr/>
          </p:nvSpPr>
          <p:spPr>
            <a:xfrm>
              <a:off x="1369600" y="2503125"/>
              <a:ext cx="43875" cy="47525"/>
            </a:xfrm>
            <a:custGeom>
              <a:avLst/>
              <a:gdLst/>
              <a:ahLst/>
              <a:cxnLst/>
              <a:rect l="0" t="0" r="0" b="0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1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1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47" name="Shape 447"/>
            <p:cNvSpPr/>
            <p:nvPr/>
          </p:nvSpPr>
          <p:spPr>
            <a:xfrm>
              <a:off x="1369600" y="2604200"/>
              <a:ext cx="199750" cy="40825"/>
            </a:xfrm>
            <a:custGeom>
              <a:avLst/>
              <a:gdLst/>
              <a:ahLst/>
              <a:cxnLst/>
              <a:rect l="0" t="0" r="0" b="0"/>
              <a:pathLst>
                <a:path w="7990" h="1633" fill="none" extrusionOk="0">
                  <a:moveTo>
                    <a:pt x="7989" y="0"/>
                  </a:moveTo>
                  <a:lnTo>
                    <a:pt x="7989" y="0"/>
                  </a:lnTo>
                  <a:lnTo>
                    <a:pt x="7575" y="366"/>
                  </a:lnTo>
                  <a:lnTo>
                    <a:pt x="7137" y="707"/>
                  </a:lnTo>
                  <a:lnTo>
                    <a:pt x="6650" y="975"/>
                  </a:lnTo>
                  <a:lnTo>
                    <a:pt x="6163" y="1218"/>
                  </a:lnTo>
                  <a:lnTo>
                    <a:pt x="5627" y="1389"/>
                  </a:lnTo>
                  <a:lnTo>
                    <a:pt x="5115" y="1535"/>
                  </a:lnTo>
                  <a:lnTo>
                    <a:pt x="4555" y="1608"/>
                  </a:lnTo>
                  <a:lnTo>
                    <a:pt x="3995" y="1632"/>
                  </a:lnTo>
                  <a:lnTo>
                    <a:pt x="3995" y="1632"/>
                  </a:lnTo>
                  <a:lnTo>
                    <a:pt x="3435" y="1608"/>
                  </a:lnTo>
                  <a:lnTo>
                    <a:pt x="2875" y="1535"/>
                  </a:lnTo>
                  <a:lnTo>
                    <a:pt x="2363" y="1389"/>
                  </a:lnTo>
                  <a:lnTo>
                    <a:pt x="1828" y="1218"/>
                  </a:lnTo>
                  <a:lnTo>
                    <a:pt x="1340" y="975"/>
                  </a:lnTo>
                  <a:lnTo>
                    <a:pt x="853" y="707"/>
                  </a:lnTo>
                  <a:lnTo>
                    <a:pt x="415" y="366"/>
                  </a:ln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5722"/>
        </a:soli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>
            <a:spLocks noGrp="1"/>
          </p:cNvSpPr>
          <p:nvPr>
            <p:ph type="title"/>
          </p:nvPr>
        </p:nvSpPr>
        <p:spPr>
          <a:xfrm>
            <a:off x="838350" y="893500"/>
            <a:ext cx="5324100" cy="4857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Flash firmware</a:t>
            </a:r>
          </a:p>
        </p:txBody>
      </p:sp>
      <p:grpSp>
        <p:nvGrpSpPr>
          <p:cNvPr id="101" name="Shape 101"/>
          <p:cNvGrpSpPr/>
          <p:nvPr/>
        </p:nvGrpSpPr>
        <p:grpSpPr>
          <a:xfrm>
            <a:off x="301520" y="869242"/>
            <a:ext cx="457189" cy="457119"/>
            <a:chOff x="1923675" y="1633650"/>
            <a:chExt cx="436000" cy="435975"/>
          </a:xfrm>
        </p:grpSpPr>
        <p:sp>
          <p:nvSpPr>
            <p:cNvPr id="102" name="Shape 102"/>
            <p:cNvSpPr/>
            <p:nvPr/>
          </p:nvSpPr>
          <p:spPr>
            <a:xfrm>
              <a:off x="2209250" y="1633650"/>
              <a:ext cx="150425" cy="150425"/>
            </a:xfrm>
            <a:custGeom>
              <a:avLst/>
              <a:gdLst/>
              <a:ahLst/>
              <a:cxnLst/>
              <a:rect l="0" t="0" r="0" b="0"/>
              <a:pathLst>
                <a:path w="6017" h="6017" fill="none" extrusionOk="0">
                  <a:moveTo>
                    <a:pt x="5846" y="3605"/>
                  </a:moveTo>
                  <a:lnTo>
                    <a:pt x="2412" y="171"/>
                  </a:lnTo>
                  <a:lnTo>
                    <a:pt x="2412" y="171"/>
                  </a:lnTo>
                  <a:lnTo>
                    <a:pt x="2314" y="98"/>
                  </a:lnTo>
                  <a:lnTo>
                    <a:pt x="2217" y="49"/>
                  </a:lnTo>
                  <a:lnTo>
                    <a:pt x="2095" y="25"/>
                  </a:lnTo>
                  <a:lnTo>
                    <a:pt x="1997" y="1"/>
                  </a:lnTo>
                  <a:lnTo>
                    <a:pt x="1876" y="25"/>
                  </a:lnTo>
                  <a:lnTo>
                    <a:pt x="1778" y="49"/>
                  </a:lnTo>
                  <a:lnTo>
                    <a:pt x="1681" y="98"/>
                  </a:lnTo>
                  <a:lnTo>
                    <a:pt x="1583" y="171"/>
                  </a:lnTo>
                  <a:lnTo>
                    <a:pt x="0" y="1778"/>
                  </a:lnTo>
                  <a:lnTo>
                    <a:pt x="4238" y="6016"/>
                  </a:lnTo>
                  <a:lnTo>
                    <a:pt x="5846" y="4433"/>
                  </a:lnTo>
                  <a:lnTo>
                    <a:pt x="5846" y="4433"/>
                  </a:lnTo>
                  <a:lnTo>
                    <a:pt x="5919" y="4336"/>
                  </a:lnTo>
                  <a:lnTo>
                    <a:pt x="5967" y="4238"/>
                  </a:lnTo>
                  <a:lnTo>
                    <a:pt x="5992" y="4141"/>
                  </a:lnTo>
                  <a:lnTo>
                    <a:pt x="6016" y="4019"/>
                  </a:lnTo>
                  <a:lnTo>
                    <a:pt x="5992" y="3922"/>
                  </a:lnTo>
                  <a:lnTo>
                    <a:pt x="5967" y="3800"/>
                  </a:lnTo>
                  <a:lnTo>
                    <a:pt x="5919" y="3703"/>
                  </a:lnTo>
                  <a:lnTo>
                    <a:pt x="5846" y="3605"/>
                  </a:lnTo>
                  <a:lnTo>
                    <a:pt x="5846" y="3605"/>
                  </a:lnTo>
                  <a:close/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3" name="Shape 103"/>
            <p:cNvSpPr/>
            <p:nvPr/>
          </p:nvSpPr>
          <p:spPr>
            <a:xfrm>
              <a:off x="2019900" y="1757250"/>
              <a:ext cx="261825" cy="261850"/>
            </a:xfrm>
            <a:custGeom>
              <a:avLst/>
              <a:gdLst/>
              <a:ahLst/>
              <a:cxnLst/>
              <a:rect l="0" t="0" r="0" b="0"/>
              <a:pathLst>
                <a:path w="10473" h="10474" fill="none" extrusionOk="0">
                  <a:moveTo>
                    <a:pt x="10473" y="1"/>
                  </a:moveTo>
                  <a:lnTo>
                    <a:pt x="0" y="10473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4" name="Shape 104"/>
            <p:cNvSpPr/>
            <p:nvPr/>
          </p:nvSpPr>
          <p:spPr>
            <a:xfrm>
              <a:off x="1923675" y="1681150"/>
              <a:ext cx="388500" cy="388475"/>
            </a:xfrm>
            <a:custGeom>
              <a:avLst/>
              <a:gdLst/>
              <a:ahLst/>
              <a:cxnLst/>
              <a:rect l="0" t="0" r="0" b="0"/>
              <a:pathLst>
                <a:path w="15540" h="15539" fill="none" extrusionOk="0">
                  <a:moveTo>
                    <a:pt x="11277" y="0"/>
                  </a:moveTo>
                  <a:lnTo>
                    <a:pt x="756" y="10546"/>
                  </a:lnTo>
                  <a:lnTo>
                    <a:pt x="756" y="10546"/>
                  </a:lnTo>
                  <a:lnTo>
                    <a:pt x="683" y="10619"/>
                  </a:lnTo>
                  <a:lnTo>
                    <a:pt x="634" y="10692"/>
                  </a:lnTo>
                  <a:lnTo>
                    <a:pt x="610" y="10765"/>
                  </a:lnTo>
                  <a:lnTo>
                    <a:pt x="585" y="10863"/>
                  </a:lnTo>
                  <a:lnTo>
                    <a:pt x="1" y="14881"/>
                  </a:lnTo>
                  <a:lnTo>
                    <a:pt x="1" y="14881"/>
                  </a:lnTo>
                  <a:lnTo>
                    <a:pt x="1" y="15003"/>
                  </a:lnTo>
                  <a:lnTo>
                    <a:pt x="25" y="15149"/>
                  </a:lnTo>
                  <a:lnTo>
                    <a:pt x="98" y="15271"/>
                  </a:lnTo>
                  <a:lnTo>
                    <a:pt x="171" y="15368"/>
                  </a:lnTo>
                  <a:lnTo>
                    <a:pt x="171" y="15368"/>
                  </a:lnTo>
                  <a:lnTo>
                    <a:pt x="269" y="15441"/>
                  </a:lnTo>
                  <a:lnTo>
                    <a:pt x="366" y="15490"/>
                  </a:lnTo>
                  <a:lnTo>
                    <a:pt x="464" y="15514"/>
                  </a:lnTo>
                  <a:lnTo>
                    <a:pt x="585" y="15539"/>
                  </a:lnTo>
                  <a:lnTo>
                    <a:pt x="585" y="15539"/>
                  </a:lnTo>
                  <a:lnTo>
                    <a:pt x="659" y="15539"/>
                  </a:lnTo>
                  <a:lnTo>
                    <a:pt x="4677" y="14954"/>
                  </a:lnTo>
                  <a:lnTo>
                    <a:pt x="4677" y="14954"/>
                  </a:lnTo>
                  <a:lnTo>
                    <a:pt x="4848" y="14905"/>
                  </a:lnTo>
                  <a:lnTo>
                    <a:pt x="4921" y="14857"/>
                  </a:lnTo>
                  <a:lnTo>
                    <a:pt x="4994" y="14784"/>
                  </a:lnTo>
                  <a:lnTo>
                    <a:pt x="15539" y="4262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5" name="Shape 105"/>
            <p:cNvSpPr/>
            <p:nvPr/>
          </p:nvSpPr>
          <p:spPr>
            <a:xfrm>
              <a:off x="1974225" y="1711575"/>
              <a:ext cx="261825" cy="261850"/>
            </a:xfrm>
            <a:custGeom>
              <a:avLst/>
              <a:gdLst/>
              <a:ahLst/>
              <a:cxnLst/>
              <a:rect l="0" t="0" r="0" b="0"/>
              <a:pathLst>
                <a:path w="10473" h="10474" fill="none" extrusionOk="0">
                  <a:moveTo>
                    <a:pt x="0" y="10474"/>
                  </a:moveTo>
                  <a:lnTo>
                    <a:pt x="10473" y="1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6" name="Shape 106"/>
            <p:cNvSpPr/>
            <p:nvPr/>
          </p:nvSpPr>
          <p:spPr>
            <a:xfrm>
              <a:off x="1934650" y="2014200"/>
              <a:ext cx="44475" cy="44475"/>
            </a:xfrm>
            <a:custGeom>
              <a:avLst/>
              <a:gdLst/>
              <a:ahLst/>
              <a:cxnLst/>
              <a:rect l="0" t="0" r="0" b="0"/>
              <a:pathLst>
                <a:path w="1779" h="1779" fill="none" extrusionOk="0">
                  <a:moveTo>
                    <a:pt x="1778" y="1778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7" name="Shape 107"/>
            <p:cNvSpPr/>
            <p:nvPr/>
          </p:nvSpPr>
          <p:spPr>
            <a:xfrm>
              <a:off x="1944375" y="1947225"/>
              <a:ext cx="101725" cy="101700"/>
            </a:xfrm>
            <a:custGeom>
              <a:avLst/>
              <a:gdLst/>
              <a:ahLst/>
              <a:cxnLst/>
              <a:rect l="0" t="0" r="0" b="0"/>
              <a:pathLst>
                <a:path w="4069" h="4068" fill="none" extrusionOk="0">
                  <a:moveTo>
                    <a:pt x="1" y="49"/>
                  </a:moveTo>
                  <a:lnTo>
                    <a:pt x="1" y="49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20" y="4068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08" name="Shape 108"/>
          <p:cNvSpPr txBox="1"/>
          <p:nvPr/>
        </p:nvSpPr>
        <p:spPr>
          <a:xfrm>
            <a:off x="4017575" y="925000"/>
            <a:ext cx="933900" cy="345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200"/>
          </a:p>
        </p:txBody>
      </p:sp>
      <p:sp>
        <p:nvSpPr>
          <p:cNvPr id="109" name="Shape 109"/>
          <p:cNvSpPr txBox="1"/>
          <p:nvPr/>
        </p:nvSpPr>
        <p:spPr>
          <a:xfrm>
            <a:off x="1012825" y="1379200"/>
            <a:ext cx="4909200" cy="3682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u="sng" dirty="0">
                <a:solidFill>
                  <a:schemeClr val="hlink"/>
                </a:solidFill>
                <a:hlinkClick r:id="rId3"/>
              </a:rPr>
              <a:t>參考文章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dirty="0">
              <a:solidFill>
                <a:srgbClr val="0000FF"/>
              </a:solidFill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dirty="0">
                <a:solidFill>
                  <a:srgbClr val="0000FF"/>
                </a:solidFill>
              </a:rPr>
              <a:t>下載Firmware:</a:t>
            </a:r>
          </a:p>
          <a:p>
            <a:pPr marL="457200" lvl="0" indent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dirty="0">
                <a:solidFill>
                  <a:srgbClr val="38761D"/>
                </a:solidFill>
              </a:rPr>
              <a:t>http://micropython.org/download#esp32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dirty="0">
                <a:solidFill>
                  <a:srgbClr val="0000FF"/>
                </a:solidFill>
              </a:rPr>
              <a:t>先Erase：</a:t>
            </a:r>
          </a:p>
          <a:p>
            <a:pPr marL="457200" lvl="0" indent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dirty="0">
                <a:solidFill>
                  <a:srgbClr val="38761D"/>
                </a:solidFill>
              </a:rPr>
              <a:t>esptool.py --port com12 erase_flash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dirty="0">
                <a:solidFill>
                  <a:srgbClr val="0000FF"/>
                </a:solidFill>
              </a:rPr>
              <a:t>再燒錄：</a:t>
            </a:r>
          </a:p>
          <a:p>
            <a:pPr marL="457200" lvl="0">
              <a:lnSpc>
                <a:spcPct val="115000"/>
              </a:lnSpc>
            </a:pPr>
            <a:r>
              <a:rPr lang="en-US" dirty="0" err="1">
                <a:solidFill>
                  <a:srgbClr val="38761D"/>
                </a:solidFill>
              </a:rPr>
              <a:t>esptool</a:t>
            </a:r>
            <a:r>
              <a:rPr lang="en-US" dirty="0">
                <a:solidFill>
                  <a:srgbClr val="38761D"/>
                </a:solidFill>
              </a:rPr>
              <a:t> --port com4 --chip esp32 </a:t>
            </a:r>
            <a:r>
              <a:rPr lang="en-US" dirty="0" err="1">
                <a:solidFill>
                  <a:srgbClr val="38761D"/>
                </a:solidFill>
              </a:rPr>
              <a:t>write_flash</a:t>
            </a:r>
            <a:r>
              <a:rPr lang="en-US" dirty="0">
                <a:solidFill>
                  <a:srgbClr val="38761D"/>
                </a:solidFill>
              </a:rPr>
              <a:t> -z 0x1000 esp32-idf3-20191202-v1.11-611-g7f24c2977.bin</a:t>
            </a:r>
          </a:p>
          <a:p>
            <a:pPr marL="457200" lvl="0">
              <a:lnSpc>
                <a:spcPct val="115000"/>
              </a:lnSpc>
            </a:pPr>
            <a:r>
              <a:rPr lang="en" dirty="0">
                <a:solidFill>
                  <a:srgbClr val="0000FF"/>
                </a:solidFill>
              </a:rPr>
              <a:t>(32m--&gt;32Mb--&gt;4MB)</a:t>
            </a:r>
          </a:p>
          <a:p>
            <a:pPr marL="457200" lvl="0" indent="292100" rtl="0">
              <a:lnSpc>
                <a:spcPct val="115000"/>
              </a:lnSpc>
              <a:spcBef>
                <a:spcPts val="0"/>
              </a:spcBef>
              <a:buNone/>
            </a:pPr>
            <a:endParaRPr sz="1100" dirty="0">
              <a:solidFill>
                <a:schemeClr val="dk1"/>
              </a:solidFill>
            </a:endParaRPr>
          </a:p>
        </p:txBody>
      </p:sp>
      <p:pic>
        <p:nvPicPr>
          <p:cNvPr id="110" name="Shape 110"/>
          <p:cNvPicPr preferRelativeResize="0"/>
          <p:nvPr/>
        </p:nvPicPr>
        <p:blipFill>
          <a:blip r:embed="rId4"/>
          <a:srcRect/>
          <a:stretch/>
        </p:blipFill>
        <p:spPr>
          <a:xfrm>
            <a:off x="5783625" y="2334419"/>
            <a:ext cx="3283175" cy="24648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5722"/>
        </a:solid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 txBox="1">
            <a:spLocks noGrp="1"/>
          </p:cNvSpPr>
          <p:nvPr>
            <p:ph type="title"/>
          </p:nvPr>
        </p:nvSpPr>
        <p:spPr>
          <a:xfrm>
            <a:off x="838350" y="893500"/>
            <a:ext cx="5324100" cy="4857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After flash fw.</a:t>
            </a:r>
          </a:p>
        </p:txBody>
      </p:sp>
      <p:grpSp>
        <p:nvGrpSpPr>
          <p:cNvPr id="116" name="Shape 116"/>
          <p:cNvGrpSpPr/>
          <p:nvPr/>
        </p:nvGrpSpPr>
        <p:grpSpPr>
          <a:xfrm>
            <a:off x="301520" y="869242"/>
            <a:ext cx="457189" cy="457119"/>
            <a:chOff x="1923675" y="1633650"/>
            <a:chExt cx="436000" cy="435975"/>
          </a:xfrm>
        </p:grpSpPr>
        <p:sp>
          <p:nvSpPr>
            <p:cNvPr id="117" name="Shape 117"/>
            <p:cNvSpPr/>
            <p:nvPr/>
          </p:nvSpPr>
          <p:spPr>
            <a:xfrm>
              <a:off x="2209250" y="1633650"/>
              <a:ext cx="150425" cy="150425"/>
            </a:xfrm>
            <a:custGeom>
              <a:avLst/>
              <a:gdLst/>
              <a:ahLst/>
              <a:cxnLst/>
              <a:rect l="0" t="0" r="0" b="0"/>
              <a:pathLst>
                <a:path w="6017" h="6017" fill="none" extrusionOk="0">
                  <a:moveTo>
                    <a:pt x="5846" y="3605"/>
                  </a:moveTo>
                  <a:lnTo>
                    <a:pt x="2412" y="171"/>
                  </a:lnTo>
                  <a:lnTo>
                    <a:pt x="2412" y="171"/>
                  </a:lnTo>
                  <a:lnTo>
                    <a:pt x="2314" y="98"/>
                  </a:lnTo>
                  <a:lnTo>
                    <a:pt x="2217" y="49"/>
                  </a:lnTo>
                  <a:lnTo>
                    <a:pt x="2095" y="25"/>
                  </a:lnTo>
                  <a:lnTo>
                    <a:pt x="1997" y="1"/>
                  </a:lnTo>
                  <a:lnTo>
                    <a:pt x="1876" y="25"/>
                  </a:lnTo>
                  <a:lnTo>
                    <a:pt x="1778" y="49"/>
                  </a:lnTo>
                  <a:lnTo>
                    <a:pt x="1681" y="98"/>
                  </a:lnTo>
                  <a:lnTo>
                    <a:pt x="1583" y="171"/>
                  </a:lnTo>
                  <a:lnTo>
                    <a:pt x="0" y="1778"/>
                  </a:lnTo>
                  <a:lnTo>
                    <a:pt x="4238" y="6016"/>
                  </a:lnTo>
                  <a:lnTo>
                    <a:pt x="5846" y="4433"/>
                  </a:lnTo>
                  <a:lnTo>
                    <a:pt x="5846" y="4433"/>
                  </a:lnTo>
                  <a:lnTo>
                    <a:pt x="5919" y="4336"/>
                  </a:lnTo>
                  <a:lnTo>
                    <a:pt x="5967" y="4238"/>
                  </a:lnTo>
                  <a:lnTo>
                    <a:pt x="5992" y="4141"/>
                  </a:lnTo>
                  <a:lnTo>
                    <a:pt x="6016" y="4019"/>
                  </a:lnTo>
                  <a:lnTo>
                    <a:pt x="5992" y="3922"/>
                  </a:lnTo>
                  <a:lnTo>
                    <a:pt x="5967" y="3800"/>
                  </a:lnTo>
                  <a:lnTo>
                    <a:pt x="5919" y="3703"/>
                  </a:lnTo>
                  <a:lnTo>
                    <a:pt x="5846" y="3605"/>
                  </a:lnTo>
                  <a:lnTo>
                    <a:pt x="5846" y="3605"/>
                  </a:lnTo>
                  <a:close/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8" name="Shape 118"/>
            <p:cNvSpPr/>
            <p:nvPr/>
          </p:nvSpPr>
          <p:spPr>
            <a:xfrm>
              <a:off x="2019900" y="1757250"/>
              <a:ext cx="261825" cy="261850"/>
            </a:xfrm>
            <a:custGeom>
              <a:avLst/>
              <a:gdLst/>
              <a:ahLst/>
              <a:cxnLst/>
              <a:rect l="0" t="0" r="0" b="0"/>
              <a:pathLst>
                <a:path w="10473" h="10474" fill="none" extrusionOk="0">
                  <a:moveTo>
                    <a:pt x="10473" y="1"/>
                  </a:moveTo>
                  <a:lnTo>
                    <a:pt x="0" y="10473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9" name="Shape 119"/>
            <p:cNvSpPr/>
            <p:nvPr/>
          </p:nvSpPr>
          <p:spPr>
            <a:xfrm>
              <a:off x="1923675" y="1681150"/>
              <a:ext cx="388500" cy="388475"/>
            </a:xfrm>
            <a:custGeom>
              <a:avLst/>
              <a:gdLst/>
              <a:ahLst/>
              <a:cxnLst/>
              <a:rect l="0" t="0" r="0" b="0"/>
              <a:pathLst>
                <a:path w="15540" h="15539" fill="none" extrusionOk="0">
                  <a:moveTo>
                    <a:pt x="11277" y="0"/>
                  </a:moveTo>
                  <a:lnTo>
                    <a:pt x="756" y="10546"/>
                  </a:lnTo>
                  <a:lnTo>
                    <a:pt x="756" y="10546"/>
                  </a:lnTo>
                  <a:lnTo>
                    <a:pt x="683" y="10619"/>
                  </a:lnTo>
                  <a:lnTo>
                    <a:pt x="634" y="10692"/>
                  </a:lnTo>
                  <a:lnTo>
                    <a:pt x="610" y="10765"/>
                  </a:lnTo>
                  <a:lnTo>
                    <a:pt x="585" y="10863"/>
                  </a:lnTo>
                  <a:lnTo>
                    <a:pt x="1" y="14881"/>
                  </a:lnTo>
                  <a:lnTo>
                    <a:pt x="1" y="14881"/>
                  </a:lnTo>
                  <a:lnTo>
                    <a:pt x="1" y="15003"/>
                  </a:lnTo>
                  <a:lnTo>
                    <a:pt x="25" y="15149"/>
                  </a:lnTo>
                  <a:lnTo>
                    <a:pt x="98" y="15271"/>
                  </a:lnTo>
                  <a:lnTo>
                    <a:pt x="171" y="15368"/>
                  </a:lnTo>
                  <a:lnTo>
                    <a:pt x="171" y="15368"/>
                  </a:lnTo>
                  <a:lnTo>
                    <a:pt x="269" y="15441"/>
                  </a:lnTo>
                  <a:lnTo>
                    <a:pt x="366" y="15490"/>
                  </a:lnTo>
                  <a:lnTo>
                    <a:pt x="464" y="15514"/>
                  </a:lnTo>
                  <a:lnTo>
                    <a:pt x="585" y="15539"/>
                  </a:lnTo>
                  <a:lnTo>
                    <a:pt x="585" y="15539"/>
                  </a:lnTo>
                  <a:lnTo>
                    <a:pt x="659" y="15539"/>
                  </a:lnTo>
                  <a:lnTo>
                    <a:pt x="4677" y="14954"/>
                  </a:lnTo>
                  <a:lnTo>
                    <a:pt x="4677" y="14954"/>
                  </a:lnTo>
                  <a:lnTo>
                    <a:pt x="4848" y="14905"/>
                  </a:lnTo>
                  <a:lnTo>
                    <a:pt x="4921" y="14857"/>
                  </a:lnTo>
                  <a:lnTo>
                    <a:pt x="4994" y="14784"/>
                  </a:lnTo>
                  <a:lnTo>
                    <a:pt x="15539" y="4262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0" name="Shape 120"/>
            <p:cNvSpPr/>
            <p:nvPr/>
          </p:nvSpPr>
          <p:spPr>
            <a:xfrm>
              <a:off x="1974225" y="1711575"/>
              <a:ext cx="261825" cy="261850"/>
            </a:xfrm>
            <a:custGeom>
              <a:avLst/>
              <a:gdLst/>
              <a:ahLst/>
              <a:cxnLst/>
              <a:rect l="0" t="0" r="0" b="0"/>
              <a:pathLst>
                <a:path w="10473" h="10474" fill="none" extrusionOk="0">
                  <a:moveTo>
                    <a:pt x="0" y="10474"/>
                  </a:moveTo>
                  <a:lnTo>
                    <a:pt x="10473" y="1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1" name="Shape 121"/>
            <p:cNvSpPr/>
            <p:nvPr/>
          </p:nvSpPr>
          <p:spPr>
            <a:xfrm>
              <a:off x="1934650" y="2014200"/>
              <a:ext cx="44475" cy="44475"/>
            </a:xfrm>
            <a:custGeom>
              <a:avLst/>
              <a:gdLst/>
              <a:ahLst/>
              <a:cxnLst/>
              <a:rect l="0" t="0" r="0" b="0"/>
              <a:pathLst>
                <a:path w="1779" h="1779" fill="none" extrusionOk="0">
                  <a:moveTo>
                    <a:pt x="1778" y="1778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2" name="Shape 122"/>
            <p:cNvSpPr/>
            <p:nvPr/>
          </p:nvSpPr>
          <p:spPr>
            <a:xfrm>
              <a:off x="1944375" y="1947225"/>
              <a:ext cx="101725" cy="101700"/>
            </a:xfrm>
            <a:custGeom>
              <a:avLst/>
              <a:gdLst/>
              <a:ahLst/>
              <a:cxnLst/>
              <a:rect l="0" t="0" r="0" b="0"/>
              <a:pathLst>
                <a:path w="4069" h="4068" fill="none" extrusionOk="0">
                  <a:moveTo>
                    <a:pt x="1" y="49"/>
                  </a:moveTo>
                  <a:lnTo>
                    <a:pt x="1" y="49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20" y="4068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23" name="Shape 123"/>
          <p:cNvSpPr txBox="1"/>
          <p:nvPr/>
        </p:nvSpPr>
        <p:spPr>
          <a:xfrm>
            <a:off x="758700" y="1740100"/>
            <a:ext cx="6701700" cy="3195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lvl="0" indent="-698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/>
              <a:t>esptool.py --port com12 flash_id</a:t>
            </a:r>
          </a:p>
          <a:p>
            <a:pPr marL="0" lvl="0" indent="-698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>
                <a:solidFill>
                  <a:srgbClr val="0000FF"/>
                </a:solidFill>
              </a:rPr>
              <a:t>esptool.py v1.3</a:t>
            </a:r>
          </a:p>
          <a:p>
            <a:pPr marL="0" lvl="0" indent="-698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>
                <a:solidFill>
                  <a:srgbClr val="0000FF"/>
                </a:solidFill>
              </a:rPr>
              <a:t>Connecting....</a:t>
            </a:r>
          </a:p>
          <a:p>
            <a:pPr marL="0" lvl="0" indent="-698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>
                <a:solidFill>
                  <a:srgbClr val="0000FF"/>
                </a:solidFill>
              </a:rPr>
              <a:t>Manufacturer: e0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solidFill>
                  <a:srgbClr val="0000FF"/>
                </a:solidFill>
              </a:rPr>
              <a:t>Device: 4016</a:t>
            </a:r>
          </a:p>
          <a:p>
            <a:pPr lvl="0" indent="1435100" rtl="0">
              <a:lnSpc>
                <a:spcPct val="115000"/>
              </a:lnSpc>
              <a:spcBef>
                <a:spcPts val="0"/>
              </a:spcBef>
              <a:buNone/>
            </a:pPr>
            <a:endParaRPr>
              <a:solidFill>
                <a:srgbClr val="0000FF"/>
              </a:solidFill>
            </a:endParaRPr>
          </a:p>
          <a:p>
            <a:pPr marL="0" lvl="0" indent="-698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/>
              <a:t>esptool.py --port com12 chip_id</a:t>
            </a:r>
          </a:p>
          <a:p>
            <a:pPr marL="0" lvl="0" indent="-698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>
                <a:solidFill>
                  <a:srgbClr val="0000FF"/>
                </a:solidFill>
              </a:rPr>
              <a:t>esptool.py v1.3</a:t>
            </a:r>
          </a:p>
          <a:p>
            <a:pPr marL="0" lvl="0" indent="-698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>
                <a:solidFill>
                  <a:srgbClr val="0000FF"/>
                </a:solidFill>
              </a:rPr>
              <a:t>Connecting....</a:t>
            </a:r>
          </a:p>
          <a:p>
            <a:pPr marL="0" lvl="0" indent="-698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>
                <a:solidFill>
                  <a:srgbClr val="0000FF"/>
                </a:solidFill>
              </a:rPr>
              <a:t>Chip ID: 0x00a3c7f0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5722"/>
        </a:solid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 txBox="1">
            <a:spLocks noGrp="1"/>
          </p:cNvSpPr>
          <p:nvPr>
            <p:ph type="title"/>
          </p:nvPr>
        </p:nvSpPr>
        <p:spPr>
          <a:xfrm>
            <a:off x="838350" y="893500"/>
            <a:ext cx="5324100" cy="4857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Hello World with GPIO</a:t>
            </a:r>
          </a:p>
        </p:txBody>
      </p:sp>
      <p:sp>
        <p:nvSpPr>
          <p:cNvPr id="129" name="Shape 129"/>
          <p:cNvSpPr txBox="1">
            <a:spLocks noGrp="1"/>
          </p:cNvSpPr>
          <p:nvPr>
            <p:ph type="body" idx="1"/>
          </p:nvPr>
        </p:nvSpPr>
        <p:spPr>
          <a:xfrm>
            <a:off x="838250" y="1504950"/>
            <a:ext cx="5324100" cy="638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r>
              <a:rPr lang="en"/>
              <a:t>Hello World MicroPython :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"/>
              <a:t>舊版可用p.low(), p.high()，新版只能用.value() </a:t>
            </a:r>
          </a:p>
        </p:txBody>
      </p:sp>
      <p:grpSp>
        <p:nvGrpSpPr>
          <p:cNvPr id="130" name="Shape 130"/>
          <p:cNvGrpSpPr/>
          <p:nvPr/>
        </p:nvGrpSpPr>
        <p:grpSpPr>
          <a:xfrm>
            <a:off x="301520" y="869242"/>
            <a:ext cx="457189" cy="457119"/>
            <a:chOff x="1923675" y="1633650"/>
            <a:chExt cx="436000" cy="435975"/>
          </a:xfrm>
        </p:grpSpPr>
        <p:sp>
          <p:nvSpPr>
            <p:cNvPr id="131" name="Shape 131"/>
            <p:cNvSpPr/>
            <p:nvPr/>
          </p:nvSpPr>
          <p:spPr>
            <a:xfrm>
              <a:off x="2209250" y="1633650"/>
              <a:ext cx="150425" cy="150425"/>
            </a:xfrm>
            <a:custGeom>
              <a:avLst/>
              <a:gdLst/>
              <a:ahLst/>
              <a:cxnLst/>
              <a:rect l="0" t="0" r="0" b="0"/>
              <a:pathLst>
                <a:path w="6017" h="6017" fill="none" extrusionOk="0">
                  <a:moveTo>
                    <a:pt x="5846" y="3605"/>
                  </a:moveTo>
                  <a:lnTo>
                    <a:pt x="2412" y="171"/>
                  </a:lnTo>
                  <a:lnTo>
                    <a:pt x="2412" y="171"/>
                  </a:lnTo>
                  <a:lnTo>
                    <a:pt x="2314" y="98"/>
                  </a:lnTo>
                  <a:lnTo>
                    <a:pt x="2217" y="49"/>
                  </a:lnTo>
                  <a:lnTo>
                    <a:pt x="2095" y="25"/>
                  </a:lnTo>
                  <a:lnTo>
                    <a:pt x="1997" y="1"/>
                  </a:lnTo>
                  <a:lnTo>
                    <a:pt x="1876" y="25"/>
                  </a:lnTo>
                  <a:lnTo>
                    <a:pt x="1778" y="49"/>
                  </a:lnTo>
                  <a:lnTo>
                    <a:pt x="1681" y="98"/>
                  </a:lnTo>
                  <a:lnTo>
                    <a:pt x="1583" y="171"/>
                  </a:lnTo>
                  <a:lnTo>
                    <a:pt x="0" y="1778"/>
                  </a:lnTo>
                  <a:lnTo>
                    <a:pt x="4238" y="6016"/>
                  </a:lnTo>
                  <a:lnTo>
                    <a:pt x="5846" y="4433"/>
                  </a:lnTo>
                  <a:lnTo>
                    <a:pt x="5846" y="4433"/>
                  </a:lnTo>
                  <a:lnTo>
                    <a:pt x="5919" y="4336"/>
                  </a:lnTo>
                  <a:lnTo>
                    <a:pt x="5967" y="4238"/>
                  </a:lnTo>
                  <a:lnTo>
                    <a:pt x="5992" y="4141"/>
                  </a:lnTo>
                  <a:lnTo>
                    <a:pt x="6016" y="4019"/>
                  </a:lnTo>
                  <a:lnTo>
                    <a:pt x="5992" y="3922"/>
                  </a:lnTo>
                  <a:lnTo>
                    <a:pt x="5967" y="3800"/>
                  </a:lnTo>
                  <a:lnTo>
                    <a:pt x="5919" y="3703"/>
                  </a:lnTo>
                  <a:lnTo>
                    <a:pt x="5846" y="3605"/>
                  </a:lnTo>
                  <a:lnTo>
                    <a:pt x="5846" y="3605"/>
                  </a:lnTo>
                  <a:close/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2" name="Shape 132"/>
            <p:cNvSpPr/>
            <p:nvPr/>
          </p:nvSpPr>
          <p:spPr>
            <a:xfrm>
              <a:off x="2019900" y="1757250"/>
              <a:ext cx="261825" cy="261850"/>
            </a:xfrm>
            <a:custGeom>
              <a:avLst/>
              <a:gdLst/>
              <a:ahLst/>
              <a:cxnLst/>
              <a:rect l="0" t="0" r="0" b="0"/>
              <a:pathLst>
                <a:path w="10473" h="10474" fill="none" extrusionOk="0">
                  <a:moveTo>
                    <a:pt x="10473" y="1"/>
                  </a:moveTo>
                  <a:lnTo>
                    <a:pt x="0" y="10473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3" name="Shape 133"/>
            <p:cNvSpPr/>
            <p:nvPr/>
          </p:nvSpPr>
          <p:spPr>
            <a:xfrm>
              <a:off x="1923675" y="1681150"/>
              <a:ext cx="388500" cy="388475"/>
            </a:xfrm>
            <a:custGeom>
              <a:avLst/>
              <a:gdLst/>
              <a:ahLst/>
              <a:cxnLst/>
              <a:rect l="0" t="0" r="0" b="0"/>
              <a:pathLst>
                <a:path w="15540" h="15539" fill="none" extrusionOk="0">
                  <a:moveTo>
                    <a:pt x="11277" y="0"/>
                  </a:moveTo>
                  <a:lnTo>
                    <a:pt x="756" y="10546"/>
                  </a:lnTo>
                  <a:lnTo>
                    <a:pt x="756" y="10546"/>
                  </a:lnTo>
                  <a:lnTo>
                    <a:pt x="683" y="10619"/>
                  </a:lnTo>
                  <a:lnTo>
                    <a:pt x="634" y="10692"/>
                  </a:lnTo>
                  <a:lnTo>
                    <a:pt x="610" y="10765"/>
                  </a:lnTo>
                  <a:lnTo>
                    <a:pt x="585" y="10863"/>
                  </a:lnTo>
                  <a:lnTo>
                    <a:pt x="1" y="14881"/>
                  </a:lnTo>
                  <a:lnTo>
                    <a:pt x="1" y="14881"/>
                  </a:lnTo>
                  <a:lnTo>
                    <a:pt x="1" y="15003"/>
                  </a:lnTo>
                  <a:lnTo>
                    <a:pt x="25" y="15149"/>
                  </a:lnTo>
                  <a:lnTo>
                    <a:pt x="98" y="15271"/>
                  </a:lnTo>
                  <a:lnTo>
                    <a:pt x="171" y="15368"/>
                  </a:lnTo>
                  <a:lnTo>
                    <a:pt x="171" y="15368"/>
                  </a:lnTo>
                  <a:lnTo>
                    <a:pt x="269" y="15441"/>
                  </a:lnTo>
                  <a:lnTo>
                    <a:pt x="366" y="15490"/>
                  </a:lnTo>
                  <a:lnTo>
                    <a:pt x="464" y="15514"/>
                  </a:lnTo>
                  <a:lnTo>
                    <a:pt x="585" y="15539"/>
                  </a:lnTo>
                  <a:lnTo>
                    <a:pt x="585" y="15539"/>
                  </a:lnTo>
                  <a:lnTo>
                    <a:pt x="659" y="15539"/>
                  </a:lnTo>
                  <a:lnTo>
                    <a:pt x="4677" y="14954"/>
                  </a:lnTo>
                  <a:lnTo>
                    <a:pt x="4677" y="14954"/>
                  </a:lnTo>
                  <a:lnTo>
                    <a:pt x="4848" y="14905"/>
                  </a:lnTo>
                  <a:lnTo>
                    <a:pt x="4921" y="14857"/>
                  </a:lnTo>
                  <a:lnTo>
                    <a:pt x="4994" y="14784"/>
                  </a:lnTo>
                  <a:lnTo>
                    <a:pt x="15539" y="4262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4" name="Shape 134"/>
            <p:cNvSpPr/>
            <p:nvPr/>
          </p:nvSpPr>
          <p:spPr>
            <a:xfrm>
              <a:off x="1974225" y="1711575"/>
              <a:ext cx="261825" cy="261850"/>
            </a:xfrm>
            <a:custGeom>
              <a:avLst/>
              <a:gdLst/>
              <a:ahLst/>
              <a:cxnLst/>
              <a:rect l="0" t="0" r="0" b="0"/>
              <a:pathLst>
                <a:path w="10473" h="10474" fill="none" extrusionOk="0">
                  <a:moveTo>
                    <a:pt x="0" y="10474"/>
                  </a:moveTo>
                  <a:lnTo>
                    <a:pt x="10473" y="1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5" name="Shape 135"/>
            <p:cNvSpPr/>
            <p:nvPr/>
          </p:nvSpPr>
          <p:spPr>
            <a:xfrm>
              <a:off x="1934650" y="2014200"/>
              <a:ext cx="44475" cy="44475"/>
            </a:xfrm>
            <a:custGeom>
              <a:avLst/>
              <a:gdLst/>
              <a:ahLst/>
              <a:cxnLst/>
              <a:rect l="0" t="0" r="0" b="0"/>
              <a:pathLst>
                <a:path w="1779" h="1779" fill="none" extrusionOk="0">
                  <a:moveTo>
                    <a:pt x="1778" y="1778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6" name="Shape 136"/>
            <p:cNvSpPr/>
            <p:nvPr/>
          </p:nvSpPr>
          <p:spPr>
            <a:xfrm>
              <a:off x="1944375" y="1947225"/>
              <a:ext cx="101725" cy="101700"/>
            </a:xfrm>
            <a:custGeom>
              <a:avLst/>
              <a:gdLst/>
              <a:ahLst/>
              <a:cxnLst/>
              <a:rect l="0" t="0" r="0" b="0"/>
              <a:pathLst>
                <a:path w="4069" h="4068" fill="none" extrusionOk="0">
                  <a:moveTo>
                    <a:pt x="1" y="49"/>
                  </a:moveTo>
                  <a:lnTo>
                    <a:pt x="1" y="49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20" y="4068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37" name="Shape 137"/>
          <p:cNvSpPr txBox="1"/>
          <p:nvPr/>
        </p:nvSpPr>
        <p:spPr>
          <a:xfrm>
            <a:off x="1586150" y="2519940"/>
            <a:ext cx="4576200" cy="2524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 dirty="0"/>
              <a:t>import machine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 dirty="0"/>
              <a:t>import time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 dirty="0"/>
              <a:t>p = machine.Pin(2, machine.Pin.OUT)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dirty="0"/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 dirty="0"/>
              <a:t>for i in range(6):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 dirty="0"/>
              <a:t>    p.value(not p.value())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 dirty="0"/>
              <a:t>    time.sleep(1)</a:t>
            </a:r>
          </a:p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38" name="Shape 138"/>
          <p:cNvSpPr txBox="1"/>
          <p:nvPr/>
        </p:nvSpPr>
        <p:spPr>
          <a:xfrm>
            <a:off x="7452825" y="586800"/>
            <a:ext cx="1586100" cy="79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DEMO: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hello-gpio.py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5722"/>
        </a:solidFill>
        <a:effectLst/>
      </p:bgPr>
    </p:bg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 txBox="1">
            <a:spLocks noGrp="1"/>
          </p:cNvSpPr>
          <p:nvPr>
            <p:ph type="title"/>
          </p:nvPr>
        </p:nvSpPr>
        <p:spPr>
          <a:xfrm>
            <a:off x="838350" y="893500"/>
            <a:ext cx="5324100" cy="4857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ampy: 透過serial操作的好工具</a:t>
            </a:r>
          </a:p>
        </p:txBody>
      </p:sp>
      <p:sp>
        <p:nvSpPr>
          <p:cNvPr id="144" name="Shape 144"/>
          <p:cNvSpPr txBox="1">
            <a:spLocks noGrp="1"/>
          </p:cNvSpPr>
          <p:nvPr>
            <p:ph type="body" idx="1"/>
          </p:nvPr>
        </p:nvSpPr>
        <p:spPr>
          <a:xfrm>
            <a:off x="838250" y="1504950"/>
            <a:ext cx="6251700" cy="3556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  <a:buClr>
                <a:schemeClr val="dk2"/>
              </a:buClr>
            </a:pPr>
            <a:r>
              <a:rPr lang="en" u="sng" dirty="0">
                <a:solidFill>
                  <a:schemeClr val="hlink"/>
                </a:solidFill>
              </a:rPr>
              <a:t>說明頁面：</a:t>
            </a:r>
            <a:r>
              <a:rPr lang="en" u="sng" dirty="0">
                <a:solidFill>
                  <a:schemeClr val="hlink"/>
                </a:solidFill>
                <a:hlinkClick r:id="rId3"/>
              </a:rPr>
              <a:t>adafruit-ampy</a:t>
            </a:r>
          </a:p>
          <a:p>
            <a:pPr marL="457200" lvl="0" indent="-228600" rtl="0">
              <a:spcBef>
                <a:spcPts val="0"/>
              </a:spcBef>
              <a:buClr>
                <a:schemeClr val="dk2"/>
              </a:buClr>
            </a:pPr>
            <a:r>
              <a:rPr lang="en" u="sng" dirty="0">
                <a:solidFill>
                  <a:schemeClr val="hlink"/>
                </a:solidFill>
                <a:hlinkClick r:id="rId4"/>
              </a:rPr>
              <a:t>How to install</a:t>
            </a:r>
            <a:r>
              <a:rPr lang="en" dirty="0">
                <a:solidFill>
                  <a:schemeClr val="dk2"/>
                </a:solidFill>
              </a:rPr>
              <a:t>: </a:t>
            </a:r>
            <a:br>
              <a:rPr lang="en" dirty="0">
                <a:solidFill>
                  <a:schemeClr val="dk2"/>
                </a:solidFill>
              </a:rPr>
            </a:br>
            <a:r>
              <a:rPr lang="en" dirty="0">
                <a:solidFill>
                  <a:schemeClr val="dk2"/>
                </a:solidFill>
              </a:rPr>
              <a:t>pip install adafruit-ampy</a:t>
            </a:r>
          </a:p>
          <a:p>
            <a:pPr marL="457200" lvl="0" indent="-228600" rtl="0">
              <a:spcBef>
                <a:spcPts val="0"/>
              </a:spcBef>
              <a:buClr>
                <a:schemeClr val="dk2"/>
              </a:buClr>
            </a:pPr>
            <a:r>
              <a:rPr lang="en" u="sng" dirty="0">
                <a:solidFill>
                  <a:schemeClr val="hlink"/>
                </a:solidFill>
                <a:hlinkClick r:id="rId3"/>
              </a:rPr>
              <a:t>put script into board</a:t>
            </a:r>
            <a:r>
              <a:rPr lang="en" dirty="0">
                <a:solidFill>
                  <a:schemeClr val="dk2"/>
                </a:solidFill>
              </a:rPr>
              <a:t>:</a:t>
            </a:r>
            <a:br>
              <a:rPr lang="en" dirty="0">
                <a:solidFill>
                  <a:schemeClr val="dk2"/>
                </a:solidFill>
              </a:rPr>
            </a:br>
            <a:r>
              <a:rPr lang="en" dirty="0">
                <a:solidFill>
                  <a:schemeClr val="dk2"/>
                </a:solidFill>
              </a:rPr>
              <a:t>ampy --port com12 put test.py</a:t>
            </a:r>
            <a:br>
              <a:rPr lang="en" dirty="0">
                <a:solidFill>
                  <a:schemeClr val="dk2"/>
                </a:solidFill>
              </a:rPr>
            </a:br>
            <a:r>
              <a:rPr lang="en" dirty="0">
                <a:solidFill>
                  <a:schemeClr val="dk2"/>
                </a:solidFill>
              </a:rPr>
              <a:t>ampy --port com12 put dir2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" u="sng" dirty="0">
                <a:solidFill>
                  <a:schemeClr val="hlink"/>
                </a:solidFill>
                <a:hlinkClick r:id="rId5"/>
              </a:rPr>
              <a:t>Run code</a:t>
            </a:r>
            <a:r>
              <a:rPr lang="en" dirty="0"/>
              <a:t>:</a:t>
            </a:r>
            <a:br>
              <a:rPr lang="en" dirty="0"/>
            </a:br>
            <a:r>
              <a:rPr lang="en" dirty="0">
                <a:solidFill>
                  <a:schemeClr val="dk2"/>
                </a:solidFill>
              </a:rPr>
              <a:t>ampy --port com12 run test.py</a:t>
            </a:r>
          </a:p>
          <a:p>
            <a:pPr marL="457200" lvl="0" indent="-228600" rtl="0">
              <a:spcBef>
                <a:spcPts val="0"/>
              </a:spcBef>
              <a:buClr>
                <a:schemeClr val="dk2"/>
              </a:buClr>
            </a:pPr>
            <a:r>
              <a:rPr lang="en" dirty="0">
                <a:solidFill>
                  <a:srgbClr val="0000FF"/>
                </a:solidFill>
              </a:rPr>
              <a:t>Run code forever but no waiting</a:t>
            </a:r>
            <a:r>
              <a:rPr lang="en" dirty="0">
                <a:solidFill>
                  <a:schemeClr val="dk2"/>
                </a:solidFill>
              </a:rPr>
              <a:t/>
            </a:r>
            <a:br>
              <a:rPr lang="en" dirty="0">
                <a:solidFill>
                  <a:schemeClr val="dk2"/>
                </a:solidFill>
              </a:rPr>
            </a:br>
            <a:r>
              <a:rPr lang="en" dirty="0">
                <a:solidFill>
                  <a:schemeClr val="dk2"/>
                </a:solidFill>
              </a:rPr>
              <a:t>ampy --port com12 run test2.py --no-output</a:t>
            </a:r>
          </a:p>
        </p:txBody>
      </p:sp>
      <p:grpSp>
        <p:nvGrpSpPr>
          <p:cNvPr id="145" name="Shape 145"/>
          <p:cNvGrpSpPr/>
          <p:nvPr/>
        </p:nvGrpSpPr>
        <p:grpSpPr>
          <a:xfrm>
            <a:off x="301520" y="869242"/>
            <a:ext cx="457189" cy="457119"/>
            <a:chOff x="1923675" y="1633650"/>
            <a:chExt cx="436000" cy="435975"/>
          </a:xfrm>
        </p:grpSpPr>
        <p:sp>
          <p:nvSpPr>
            <p:cNvPr id="146" name="Shape 146"/>
            <p:cNvSpPr/>
            <p:nvPr/>
          </p:nvSpPr>
          <p:spPr>
            <a:xfrm>
              <a:off x="2209250" y="1633650"/>
              <a:ext cx="150425" cy="150425"/>
            </a:xfrm>
            <a:custGeom>
              <a:avLst/>
              <a:gdLst/>
              <a:ahLst/>
              <a:cxnLst/>
              <a:rect l="0" t="0" r="0" b="0"/>
              <a:pathLst>
                <a:path w="6017" h="6017" fill="none" extrusionOk="0">
                  <a:moveTo>
                    <a:pt x="5846" y="3605"/>
                  </a:moveTo>
                  <a:lnTo>
                    <a:pt x="2412" y="171"/>
                  </a:lnTo>
                  <a:lnTo>
                    <a:pt x="2412" y="171"/>
                  </a:lnTo>
                  <a:lnTo>
                    <a:pt x="2314" y="98"/>
                  </a:lnTo>
                  <a:lnTo>
                    <a:pt x="2217" y="49"/>
                  </a:lnTo>
                  <a:lnTo>
                    <a:pt x="2095" y="25"/>
                  </a:lnTo>
                  <a:lnTo>
                    <a:pt x="1997" y="1"/>
                  </a:lnTo>
                  <a:lnTo>
                    <a:pt x="1876" y="25"/>
                  </a:lnTo>
                  <a:lnTo>
                    <a:pt x="1778" y="49"/>
                  </a:lnTo>
                  <a:lnTo>
                    <a:pt x="1681" y="98"/>
                  </a:lnTo>
                  <a:lnTo>
                    <a:pt x="1583" y="171"/>
                  </a:lnTo>
                  <a:lnTo>
                    <a:pt x="0" y="1778"/>
                  </a:lnTo>
                  <a:lnTo>
                    <a:pt x="4238" y="6016"/>
                  </a:lnTo>
                  <a:lnTo>
                    <a:pt x="5846" y="4433"/>
                  </a:lnTo>
                  <a:lnTo>
                    <a:pt x="5846" y="4433"/>
                  </a:lnTo>
                  <a:lnTo>
                    <a:pt x="5919" y="4336"/>
                  </a:lnTo>
                  <a:lnTo>
                    <a:pt x="5967" y="4238"/>
                  </a:lnTo>
                  <a:lnTo>
                    <a:pt x="5992" y="4141"/>
                  </a:lnTo>
                  <a:lnTo>
                    <a:pt x="6016" y="4019"/>
                  </a:lnTo>
                  <a:lnTo>
                    <a:pt x="5992" y="3922"/>
                  </a:lnTo>
                  <a:lnTo>
                    <a:pt x="5967" y="3800"/>
                  </a:lnTo>
                  <a:lnTo>
                    <a:pt x="5919" y="3703"/>
                  </a:lnTo>
                  <a:lnTo>
                    <a:pt x="5846" y="3605"/>
                  </a:lnTo>
                  <a:lnTo>
                    <a:pt x="5846" y="3605"/>
                  </a:lnTo>
                  <a:close/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7" name="Shape 147"/>
            <p:cNvSpPr/>
            <p:nvPr/>
          </p:nvSpPr>
          <p:spPr>
            <a:xfrm>
              <a:off x="2019900" y="1757250"/>
              <a:ext cx="261825" cy="261850"/>
            </a:xfrm>
            <a:custGeom>
              <a:avLst/>
              <a:gdLst/>
              <a:ahLst/>
              <a:cxnLst/>
              <a:rect l="0" t="0" r="0" b="0"/>
              <a:pathLst>
                <a:path w="10473" h="10474" fill="none" extrusionOk="0">
                  <a:moveTo>
                    <a:pt x="10473" y="1"/>
                  </a:moveTo>
                  <a:lnTo>
                    <a:pt x="0" y="10473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8" name="Shape 148"/>
            <p:cNvSpPr/>
            <p:nvPr/>
          </p:nvSpPr>
          <p:spPr>
            <a:xfrm>
              <a:off x="1923675" y="1681150"/>
              <a:ext cx="388500" cy="388475"/>
            </a:xfrm>
            <a:custGeom>
              <a:avLst/>
              <a:gdLst/>
              <a:ahLst/>
              <a:cxnLst/>
              <a:rect l="0" t="0" r="0" b="0"/>
              <a:pathLst>
                <a:path w="15540" h="15539" fill="none" extrusionOk="0">
                  <a:moveTo>
                    <a:pt x="11277" y="0"/>
                  </a:moveTo>
                  <a:lnTo>
                    <a:pt x="756" y="10546"/>
                  </a:lnTo>
                  <a:lnTo>
                    <a:pt x="756" y="10546"/>
                  </a:lnTo>
                  <a:lnTo>
                    <a:pt x="683" y="10619"/>
                  </a:lnTo>
                  <a:lnTo>
                    <a:pt x="634" y="10692"/>
                  </a:lnTo>
                  <a:lnTo>
                    <a:pt x="610" y="10765"/>
                  </a:lnTo>
                  <a:lnTo>
                    <a:pt x="585" y="10863"/>
                  </a:lnTo>
                  <a:lnTo>
                    <a:pt x="1" y="14881"/>
                  </a:lnTo>
                  <a:lnTo>
                    <a:pt x="1" y="14881"/>
                  </a:lnTo>
                  <a:lnTo>
                    <a:pt x="1" y="15003"/>
                  </a:lnTo>
                  <a:lnTo>
                    <a:pt x="25" y="15149"/>
                  </a:lnTo>
                  <a:lnTo>
                    <a:pt x="98" y="15271"/>
                  </a:lnTo>
                  <a:lnTo>
                    <a:pt x="171" y="15368"/>
                  </a:lnTo>
                  <a:lnTo>
                    <a:pt x="171" y="15368"/>
                  </a:lnTo>
                  <a:lnTo>
                    <a:pt x="269" y="15441"/>
                  </a:lnTo>
                  <a:lnTo>
                    <a:pt x="366" y="15490"/>
                  </a:lnTo>
                  <a:lnTo>
                    <a:pt x="464" y="15514"/>
                  </a:lnTo>
                  <a:lnTo>
                    <a:pt x="585" y="15539"/>
                  </a:lnTo>
                  <a:lnTo>
                    <a:pt x="585" y="15539"/>
                  </a:lnTo>
                  <a:lnTo>
                    <a:pt x="659" y="15539"/>
                  </a:lnTo>
                  <a:lnTo>
                    <a:pt x="4677" y="14954"/>
                  </a:lnTo>
                  <a:lnTo>
                    <a:pt x="4677" y="14954"/>
                  </a:lnTo>
                  <a:lnTo>
                    <a:pt x="4848" y="14905"/>
                  </a:lnTo>
                  <a:lnTo>
                    <a:pt x="4921" y="14857"/>
                  </a:lnTo>
                  <a:lnTo>
                    <a:pt x="4994" y="14784"/>
                  </a:lnTo>
                  <a:lnTo>
                    <a:pt x="15539" y="4262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9" name="Shape 149"/>
            <p:cNvSpPr/>
            <p:nvPr/>
          </p:nvSpPr>
          <p:spPr>
            <a:xfrm>
              <a:off x="1974225" y="1711575"/>
              <a:ext cx="261825" cy="261850"/>
            </a:xfrm>
            <a:custGeom>
              <a:avLst/>
              <a:gdLst/>
              <a:ahLst/>
              <a:cxnLst/>
              <a:rect l="0" t="0" r="0" b="0"/>
              <a:pathLst>
                <a:path w="10473" h="10474" fill="none" extrusionOk="0">
                  <a:moveTo>
                    <a:pt x="0" y="10474"/>
                  </a:moveTo>
                  <a:lnTo>
                    <a:pt x="10473" y="1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0" name="Shape 150"/>
            <p:cNvSpPr/>
            <p:nvPr/>
          </p:nvSpPr>
          <p:spPr>
            <a:xfrm>
              <a:off x="1934650" y="2014200"/>
              <a:ext cx="44475" cy="44475"/>
            </a:xfrm>
            <a:custGeom>
              <a:avLst/>
              <a:gdLst/>
              <a:ahLst/>
              <a:cxnLst/>
              <a:rect l="0" t="0" r="0" b="0"/>
              <a:pathLst>
                <a:path w="1779" h="1779" fill="none" extrusionOk="0">
                  <a:moveTo>
                    <a:pt x="1778" y="1778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1" name="Shape 151"/>
            <p:cNvSpPr/>
            <p:nvPr/>
          </p:nvSpPr>
          <p:spPr>
            <a:xfrm>
              <a:off x="1944375" y="1947225"/>
              <a:ext cx="101725" cy="101700"/>
            </a:xfrm>
            <a:custGeom>
              <a:avLst/>
              <a:gdLst/>
              <a:ahLst/>
              <a:cxnLst/>
              <a:rect l="0" t="0" r="0" b="0"/>
              <a:pathLst>
                <a:path w="4069" h="4068" fill="none" extrusionOk="0">
                  <a:moveTo>
                    <a:pt x="1" y="49"/>
                  </a:moveTo>
                  <a:lnTo>
                    <a:pt x="1" y="49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20" y="4068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5722"/>
        </a:solidFill>
        <a:effectLst/>
      </p:bgPr>
    </p:bg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 txBox="1">
            <a:spLocks noGrp="1"/>
          </p:cNvSpPr>
          <p:nvPr>
            <p:ph type="title"/>
          </p:nvPr>
        </p:nvSpPr>
        <p:spPr>
          <a:xfrm>
            <a:off x="838350" y="893500"/>
            <a:ext cx="5324100" cy="4857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en"/>
              <a:t>ampy: 透過serial操作的好工具</a:t>
            </a:r>
          </a:p>
        </p:txBody>
      </p:sp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838250" y="1504950"/>
            <a:ext cx="6095700" cy="3638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  <a:buClr>
                <a:schemeClr val="dk2"/>
              </a:buClr>
            </a:pPr>
            <a:r>
              <a:rPr lang="en" dirty="0">
                <a:solidFill>
                  <a:srgbClr val="0000FF"/>
                </a:solidFill>
              </a:rPr>
              <a:t>Reset ESP32-</a:t>
            </a:r>
            <a:r>
              <a:rPr lang="en-US" dirty="0">
                <a:solidFill>
                  <a:srgbClr val="0000FF"/>
                </a:solidFill>
              </a:rPr>
              <a:t>S</a:t>
            </a:r>
            <a:r>
              <a:rPr lang="en" dirty="0">
                <a:solidFill>
                  <a:srgbClr val="0000FF"/>
                </a:solidFill>
              </a:rPr>
              <a:t/>
            </a:r>
            <a:br>
              <a:rPr lang="en" dirty="0">
                <a:solidFill>
                  <a:srgbClr val="0000FF"/>
                </a:solidFill>
              </a:rPr>
            </a:br>
            <a:r>
              <a:rPr lang="en" dirty="0">
                <a:solidFill>
                  <a:schemeClr val="dk2"/>
                </a:solidFill>
              </a:rPr>
              <a:t>ampy --port com12 reset</a:t>
            </a:r>
          </a:p>
          <a:p>
            <a:pPr marL="457200" lvl="0" indent="-228600" rtl="0">
              <a:spcBef>
                <a:spcPts val="0"/>
              </a:spcBef>
              <a:buClr>
                <a:schemeClr val="dk2"/>
              </a:buClr>
            </a:pPr>
            <a:r>
              <a:rPr lang="en" dirty="0">
                <a:solidFill>
                  <a:srgbClr val="0000FF"/>
                </a:solidFill>
              </a:rPr>
              <a:t>List files</a:t>
            </a:r>
            <a:br>
              <a:rPr lang="en" dirty="0">
                <a:solidFill>
                  <a:srgbClr val="0000FF"/>
                </a:solidFill>
              </a:rPr>
            </a:br>
            <a:r>
              <a:rPr lang="en" dirty="0">
                <a:solidFill>
                  <a:schemeClr val="dk2"/>
                </a:solidFill>
              </a:rPr>
              <a:t>ampy --port com12 ls</a:t>
            </a:r>
            <a:br>
              <a:rPr lang="en" dirty="0">
                <a:solidFill>
                  <a:schemeClr val="dk2"/>
                </a:solidFill>
              </a:rPr>
            </a:br>
            <a:r>
              <a:rPr lang="en" dirty="0">
                <a:solidFill>
                  <a:schemeClr val="dk2"/>
                </a:solidFill>
              </a:rPr>
              <a:t>ampy --port com12 ls dir2</a:t>
            </a:r>
          </a:p>
          <a:p>
            <a:pPr marL="457200" lvl="0" indent="-228600" rtl="0">
              <a:spcBef>
                <a:spcPts val="0"/>
              </a:spcBef>
              <a:buClr>
                <a:schemeClr val="dk2"/>
              </a:buClr>
            </a:pPr>
            <a:r>
              <a:rPr lang="en" dirty="0">
                <a:solidFill>
                  <a:srgbClr val="0000FF"/>
                </a:solidFill>
              </a:rPr>
              <a:t>Make dir</a:t>
            </a:r>
            <a:br>
              <a:rPr lang="en" dirty="0">
                <a:solidFill>
                  <a:srgbClr val="0000FF"/>
                </a:solidFill>
              </a:rPr>
            </a:br>
            <a:r>
              <a:rPr lang="en" dirty="0">
                <a:solidFill>
                  <a:schemeClr val="dk2"/>
                </a:solidFill>
              </a:rPr>
              <a:t>ampy --port com12 mkdir dir3</a:t>
            </a:r>
          </a:p>
          <a:p>
            <a:pPr marL="457200" lvl="0" indent="-228600" rtl="0">
              <a:spcBef>
                <a:spcPts val="0"/>
              </a:spcBef>
              <a:buClr>
                <a:schemeClr val="dk2"/>
              </a:buClr>
            </a:pPr>
            <a:r>
              <a:rPr lang="en" dirty="0">
                <a:solidFill>
                  <a:srgbClr val="0000FF"/>
                </a:solidFill>
              </a:rPr>
              <a:t>Remove dir</a:t>
            </a:r>
            <a:br>
              <a:rPr lang="en" dirty="0">
                <a:solidFill>
                  <a:srgbClr val="0000FF"/>
                </a:solidFill>
              </a:rPr>
            </a:br>
            <a:r>
              <a:rPr lang="en" dirty="0">
                <a:solidFill>
                  <a:schemeClr val="dk2"/>
                </a:solidFill>
              </a:rPr>
              <a:t>ampy --port com12 rmdir dir3</a:t>
            </a:r>
          </a:p>
          <a:p>
            <a:pPr marL="457200" lvl="0" indent="-228600" rtl="0">
              <a:spcBef>
                <a:spcPts val="0"/>
              </a:spcBef>
              <a:buClr>
                <a:schemeClr val="dk2"/>
              </a:buClr>
            </a:pPr>
            <a:r>
              <a:rPr lang="en" dirty="0">
                <a:solidFill>
                  <a:srgbClr val="0000FF"/>
                </a:solidFill>
              </a:rPr>
              <a:t>Remove file</a:t>
            </a:r>
            <a:br>
              <a:rPr lang="en" dirty="0">
                <a:solidFill>
                  <a:srgbClr val="0000FF"/>
                </a:solidFill>
              </a:rPr>
            </a:br>
            <a:r>
              <a:rPr lang="en" dirty="0">
                <a:solidFill>
                  <a:schemeClr val="dk2"/>
                </a:solidFill>
              </a:rPr>
              <a:t>ampy --port com12 rm data.txt</a:t>
            </a:r>
          </a:p>
        </p:txBody>
      </p:sp>
      <p:grpSp>
        <p:nvGrpSpPr>
          <p:cNvPr id="158" name="Shape 158"/>
          <p:cNvGrpSpPr/>
          <p:nvPr/>
        </p:nvGrpSpPr>
        <p:grpSpPr>
          <a:xfrm>
            <a:off x="301520" y="869242"/>
            <a:ext cx="457189" cy="457119"/>
            <a:chOff x="1923675" y="1633650"/>
            <a:chExt cx="436000" cy="435975"/>
          </a:xfrm>
        </p:grpSpPr>
        <p:sp>
          <p:nvSpPr>
            <p:cNvPr id="159" name="Shape 159"/>
            <p:cNvSpPr/>
            <p:nvPr/>
          </p:nvSpPr>
          <p:spPr>
            <a:xfrm>
              <a:off x="2209250" y="1633650"/>
              <a:ext cx="150425" cy="150425"/>
            </a:xfrm>
            <a:custGeom>
              <a:avLst/>
              <a:gdLst/>
              <a:ahLst/>
              <a:cxnLst/>
              <a:rect l="0" t="0" r="0" b="0"/>
              <a:pathLst>
                <a:path w="6017" h="6017" fill="none" extrusionOk="0">
                  <a:moveTo>
                    <a:pt x="5846" y="3605"/>
                  </a:moveTo>
                  <a:lnTo>
                    <a:pt x="2412" y="171"/>
                  </a:lnTo>
                  <a:lnTo>
                    <a:pt x="2412" y="171"/>
                  </a:lnTo>
                  <a:lnTo>
                    <a:pt x="2314" y="98"/>
                  </a:lnTo>
                  <a:lnTo>
                    <a:pt x="2217" y="49"/>
                  </a:lnTo>
                  <a:lnTo>
                    <a:pt x="2095" y="25"/>
                  </a:lnTo>
                  <a:lnTo>
                    <a:pt x="1997" y="1"/>
                  </a:lnTo>
                  <a:lnTo>
                    <a:pt x="1876" y="25"/>
                  </a:lnTo>
                  <a:lnTo>
                    <a:pt x="1778" y="49"/>
                  </a:lnTo>
                  <a:lnTo>
                    <a:pt x="1681" y="98"/>
                  </a:lnTo>
                  <a:lnTo>
                    <a:pt x="1583" y="171"/>
                  </a:lnTo>
                  <a:lnTo>
                    <a:pt x="0" y="1778"/>
                  </a:lnTo>
                  <a:lnTo>
                    <a:pt x="4238" y="6016"/>
                  </a:lnTo>
                  <a:lnTo>
                    <a:pt x="5846" y="4433"/>
                  </a:lnTo>
                  <a:lnTo>
                    <a:pt x="5846" y="4433"/>
                  </a:lnTo>
                  <a:lnTo>
                    <a:pt x="5919" y="4336"/>
                  </a:lnTo>
                  <a:lnTo>
                    <a:pt x="5967" y="4238"/>
                  </a:lnTo>
                  <a:lnTo>
                    <a:pt x="5992" y="4141"/>
                  </a:lnTo>
                  <a:lnTo>
                    <a:pt x="6016" y="4019"/>
                  </a:lnTo>
                  <a:lnTo>
                    <a:pt x="5992" y="3922"/>
                  </a:lnTo>
                  <a:lnTo>
                    <a:pt x="5967" y="3800"/>
                  </a:lnTo>
                  <a:lnTo>
                    <a:pt x="5919" y="3703"/>
                  </a:lnTo>
                  <a:lnTo>
                    <a:pt x="5846" y="3605"/>
                  </a:lnTo>
                  <a:lnTo>
                    <a:pt x="5846" y="3605"/>
                  </a:lnTo>
                  <a:close/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0" name="Shape 160"/>
            <p:cNvSpPr/>
            <p:nvPr/>
          </p:nvSpPr>
          <p:spPr>
            <a:xfrm>
              <a:off x="2019900" y="1757250"/>
              <a:ext cx="261825" cy="261850"/>
            </a:xfrm>
            <a:custGeom>
              <a:avLst/>
              <a:gdLst/>
              <a:ahLst/>
              <a:cxnLst/>
              <a:rect l="0" t="0" r="0" b="0"/>
              <a:pathLst>
                <a:path w="10473" h="10474" fill="none" extrusionOk="0">
                  <a:moveTo>
                    <a:pt x="10473" y="1"/>
                  </a:moveTo>
                  <a:lnTo>
                    <a:pt x="0" y="10473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1" name="Shape 161"/>
            <p:cNvSpPr/>
            <p:nvPr/>
          </p:nvSpPr>
          <p:spPr>
            <a:xfrm>
              <a:off x="1923675" y="1681150"/>
              <a:ext cx="388500" cy="388475"/>
            </a:xfrm>
            <a:custGeom>
              <a:avLst/>
              <a:gdLst/>
              <a:ahLst/>
              <a:cxnLst/>
              <a:rect l="0" t="0" r="0" b="0"/>
              <a:pathLst>
                <a:path w="15540" h="15539" fill="none" extrusionOk="0">
                  <a:moveTo>
                    <a:pt x="11277" y="0"/>
                  </a:moveTo>
                  <a:lnTo>
                    <a:pt x="756" y="10546"/>
                  </a:lnTo>
                  <a:lnTo>
                    <a:pt x="756" y="10546"/>
                  </a:lnTo>
                  <a:lnTo>
                    <a:pt x="683" y="10619"/>
                  </a:lnTo>
                  <a:lnTo>
                    <a:pt x="634" y="10692"/>
                  </a:lnTo>
                  <a:lnTo>
                    <a:pt x="610" y="10765"/>
                  </a:lnTo>
                  <a:lnTo>
                    <a:pt x="585" y="10863"/>
                  </a:lnTo>
                  <a:lnTo>
                    <a:pt x="1" y="14881"/>
                  </a:lnTo>
                  <a:lnTo>
                    <a:pt x="1" y="14881"/>
                  </a:lnTo>
                  <a:lnTo>
                    <a:pt x="1" y="15003"/>
                  </a:lnTo>
                  <a:lnTo>
                    <a:pt x="25" y="15149"/>
                  </a:lnTo>
                  <a:lnTo>
                    <a:pt x="98" y="15271"/>
                  </a:lnTo>
                  <a:lnTo>
                    <a:pt x="171" y="15368"/>
                  </a:lnTo>
                  <a:lnTo>
                    <a:pt x="171" y="15368"/>
                  </a:lnTo>
                  <a:lnTo>
                    <a:pt x="269" y="15441"/>
                  </a:lnTo>
                  <a:lnTo>
                    <a:pt x="366" y="15490"/>
                  </a:lnTo>
                  <a:lnTo>
                    <a:pt x="464" y="15514"/>
                  </a:lnTo>
                  <a:lnTo>
                    <a:pt x="585" y="15539"/>
                  </a:lnTo>
                  <a:lnTo>
                    <a:pt x="585" y="15539"/>
                  </a:lnTo>
                  <a:lnTo>
                    <a:pt x="659" y="15539"/>
                  </a:lnTo>
                  <a:lnTo>
                    <a:pt x="4677" y="14954"/>
                  </a:lnTo>
                  <a:lnTo>
                    <a:pt x="4677" y="14954"/>
                  </a:lnTo>
                  <a:lnTo>
                    <a:pt x="4848" y="14905"/>
                  </a:lnTo>
                  <a:lnTo>
                    <a:pt x="4921" y="14857"/>
                  </a:lnTo>
                  <a:lnTo>
                    <a:pt x="4994" y="14784"/>
                  </a:lnTo>
                  <a:lnTo>
                    <a:pt x="15539" y="4262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2" name="Shape 162"/>
            <p:cNvSpPr/>
            <p:nvPr/>
          </p:nvSpPr>
          <p:spPr>
            <a:xfrm>
              <a:off x="1974225" y="1711575"/>
              <a:ext cx="261825" cy="261850"/>
            </a:xfrm>
            <a:custGeom>
              <a:avLst/>
              <a:gdLst/>
              <a:ahLst/>
              <a:cxnLst/>
              <a:rect l="0" t="0" r="0" b="0"/>
              <a:pathLst>
                <a:path w="10473" h="10474" fill="none" extrusionOk="0">
                  <a:moveTo>
                    <a:pt x="0" y="10474"/>
                  </a:moveTo>
                  <a:lnTo>
                    <a:pt x="10473" y="1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3" name="Shape 163"/>
            <p:cNvSpPr/>
            <p:nvPr/>
          </p:nvSpPr>
          <p:spPr>
            <a:xfrm>
              <a:off x="1934650" y="2014200"/>
              <a:ext cx="44475" cy="44475"/>
            </a:xfrm>
            <a:custGeom>
              <a:avLst/>
              <a:gdLst/>
              <a:ahLst/>
              <a:cxnLst/>
              <a:rect l="0" t="0" r="0" b="0"/>
              <a:pathLst>
                <a:path w="1779" h="1779" fill="none" extrusionOk="0">
                  <a:moveTo>
                    <a:pt x="1778" y="1778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4" name="Shape 164"/>
            <p:cNvSpPr/>
            <p:nvPr/>
          </p:nvSpPr>
          <p:spPr>
            <a:xfrm>
              <a:off x="1944375" y="1947225"/>
              <a:ext cx="101725" cy="101700"/>
            </a:xfrm>
            <a:custGeom>
              <a:avLst/>
              <a:gdLst/>
              <a:ahLst/>
              <a:cxnLst/>
              <a:rect l="0" t="0" r="0" b="0"/>
              <a:pathLst>
                <a:path w="4069" h="4068" fill="none" extrusionOk="0">
                  <a:moveTo>
                    <a:pt x="1" y="49"/>
                  </a:moveTo>
                  <a:lnTo>
                    <a:pt x="1" y="49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20" y="4068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5722"/>
        </a:solidFill>
        <a:effectLst/>
      </p:bgPr>
    </p:bg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 txBox="1">
            <a:spLocks noGrp="1"/>
          </p:cNvSpPr>
          <p:nvPr>
            <p:ph type="title"/>
          </p:nvPr>
        </p:nvSpPr>
        <p:spPr>
          <a:xfrm>
            <a:off x="838350" y="893500"/>
            <a:ext cx="5324100" cy="4857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en"/>
              <a:t>ampy: 透過serial操作的好工具</a:t>
            </a:r>
          </a:p>
        </p:txBody>
      </p:sp>
      <p:sp>
        <p:nvSpPr>
          <p:cNvPr id="170" name="Shape 170"/>
          <p:cNvSpPr txBox="1">
            <a:spLocks noGrp="1"/>
          </p:cNvSpPr>
          <p:nvPr>
            <p:ph type="body" idx="1"/>
          </p:nvPr>
        </p:nvSpPr>
        <p:spPr>
          <a:xfrm>
            <a:off x="838250" y="1504950"/>
            <a:ext cx="6095700" cy="346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  <a:buClr>
                <a:schemeClr val="dk2"/>
              </a:buClr>
            </a:pPr>
            <a:r>
              <a:rPr lang="en"/>
              <a:t>get</a:t>
            </a:r>
            <a:r>
              <a:rPr lang="en" u="sng">
                <a:solidFill>
                  <a:schemeClr val="hlink"/>
                </a:solidFill>
                <a:hlinkClick r:id="rId3"/>
              </a:rPr>
              <a:t> script from board</a:t>
            </a:r>
            <a:r>
              <a:rPr lang="en">
                <a:solidFill>
                  <a:schemeClr val="dk2"/>
                </a:solidFill>
              </a:rPr>
              <a:t>:</a:t>
            </a:r>
            <a:br>
              <a:rPr lang="en">
                <a:solidFill>
                  <a:schemeClr val="dk2"/>
                </a:solidFill>
              </a:rPr>
            </a:br>
            <a:r>
              <a:rPr lang="en">
                <a:solidFill>
                  <a:schemeClr val="dk2"/>
                </a:solidFill>
              </a:rPr>
              <a:t>ampy --port com12 get boot.py</a:t>
            </a:r>
            <a:br>
              <a:rPr lang="en">
                <a:solidFill>
                  <a:schemeClr val="dk2"/>
                </a:solidFill>
              </a:rPr>
            </a:br>
            <a:r>
              <a:rPr lang="en">
                <a:solidFill>
                  <a:schemeClr val="dk2"/>
                </a:solidFill>
              </a:rPr>
              <a:t>Get boot.py, and then save as my-boot.py on PC</a:t>
            </a:r>
            <a:br>
              <a:rPr lang="en">
                <a:solidFill>
                  <a:schemeClr val="dk2"/>
                </a:solidFill>
              </a:rPr>
            </a:br>
            <a:r>
              <a:rPr lang="en">
                <a:solidFill>
                  <a:schemeClr val="dk2"/>
                </a:solidFill>
              </a:rPr>
              <a:t>ampy --port com12 get boot.py my-boot.py</a:t>
            </a:r>
          </a:p>
        </p:txBody>
      </p:sp>
      <p:grpSp>
        <p:nvGrpSpPr>
          <p:cNvPr id="171" name="Shape 171"/>
          <p:cNvGrpSpPr/>
          <p:nvPr/>
        </p:nvGrpSpPr>
        <p:grpSpPr>
          <a:xfrm>
            <a:off x="301520" y="869242"/>
            <a:ext cx="457189" cy="457119"/>
            <a:chOff x="1923675" y="1633650"/>
            <a:chExt cx="436000" cy="435975"/>
          </a:xfrm>
        </p:grpSpPr>
        <p:sp>
          <p:nvSpPr>
            <p:cNvPr id="172" name="Shape 172"/>
            <p:cNvSpPr/>
            <p:nvPr/>
          </p:nvSpPr>
          <p:spPr>
            <a:xfrm>
              <a:off x="2209250" y="1633650"/>
              <a:ext cx="150425" cy="150425"/>
            </a:xfrm>
            <a:custGeom>
              <a:avLst/>
              <a:gdLst/>
              <a:ahLst/>
              <a:cxnLst/>
              <a:rect l="0" t="0" r="0" b="0"/>
              <a:pathLst>
                <a:path w="6017" h="6017" fill="none" extrusionOk="0">
                  <a:moveTo>
                    <a:pt x="5846" y="3605"/>
                  </a:moveTo>
                  <a:lnTo>
                    <a:pt x="2412" y="171"/>
                  </a:lnTo>
                  <a:lnTo>
                    <a:pt x="2412" y="171"/>
                  </a:lnTo>
                  <a:lnTo>
                    <a:pt x="2314" y="98"/>
                  </a:lnTo>
                  <a:lnTo>
                    <a:pt x="2217" y="49"/>
                  </a:lnTo>
                  <a:lnTo>
                    <a:pt x="2095" y="25"/>
                  </a:lnTo>
                  <a:lnTo>
                    <a:pt x="1997" y="1"/>
                  </a:lnTo>
                  <a:lnTo>
                    <a:pt x="1876" y="25"/>
                  </a:lnTo>
                  <a:lnTo>
                    <a:pt x="1778" y="49"/>
                  </a:lnTo>
                  <a:lnTo>
                    <a:pt x="1681" y="98"/>
                  </a:lnTo>
                  <a:lnTo>
                    <a:pt x="1583" y="171"/>
                  </a:lnTo>
                  <a:lnTo>
                    <a:pt x="0" y="1778"/>
                  </a:lnTo>
                  <a:lnTo>
                    <a:pt x="4238" y="6016"/>
                  </a:lnTo>
                  <a:lnTo>
                    <a:pt x="5846" y="4433"/>
                  </a:lnTo>
                  <a:lnTo>
                    <a:pt x="5846" y="4433"/>
                  </a:lnTo>
                  <a:lnTo>
                    <a:pt x="5919" y="4336"/>
                  </a:lnTo>
                  <a:lnTo>
                    <a:pt x="5967" y="4238"/>
                  </a:lnTo>
                  <a:lnTo>
                    <a:pt x="5992" y="4141"/>
                  </a:lnTo>
                  <a:lnTo>
                    <a:pt x="6016" y="4019"/>
                  </a:lnTo>
                  <a:lnTo>
                    <a:pt x="5992" y="3922"/>
                  </a:lnTo>
                  <a:lnTo>
                    <a:pt x="5967" y="3800"/>
                  </a:lnTo>
                  <a:lnTo>
                    <a:pt x="5919" y="3703"/>
                  </a:lnTo>
                  <a:lnTo>
                    <a:pt x="5846" y="3605"/>
                  </a:lnTo>
                  <a:lnTo>
                    <a:pt x="5846" y="3605"/>
                  </a:lnTo>
                  <a:close/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3" name="Shape 173"/>
            <p:cNvSpPr/>
            <p:nvPr/>
          </p:nvSpPr>
          <p:spPr>
            <a:xfrm>
              <a:off x="2019900" y="1757250"/>
              <a:ext cx="261825" cy="261850"/>
            </a:xfrm>
            <a:custGeom>
              <a:avLst/>
              <a:gdLst/>
              <a:ahLst/>
              <a:cxnLst/>
              <a:rect l="0" t="0" r="0" b="0"/>
              <a:pathLst>
                <a:path w="10473" h="10474" fill="none" extrusionOk="0">
                  <a:moveTo>
                    <a:pt x="10473" y="1"/>
                  </a:moveTo>
                  <a:lnTo>
                    <a:pt x="0" y="10473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4" name="Shape 174"/>
            <p:cNvSpPr/>
            <p:nvPr/>
          </p:nvSpPr>
          <p:spPr>
            <a:xfrm>
              <a:off x="1923675" y="1681150"/>
              <a:ext cx="388500" cy="388475"/>
            </a:xfrm>
            <a:custGeom>
              <a:avLst/>
              <a:gdLst/>
              <a:ahLst/>
              <a:cxnLst/>
              <a:rect l="0" t="0" r="0" b="0"/>
              <a:pathLst>
                <a:path w="15540" h="15539" fill="none" extrusionOk="0">
                  <a:moveTo>
                    <a:pt x="11277" y="0"/>
                  </a:moveTo>
                  <a:lnTo>
                    <a:pt x="756" y="10546"/>
                  </a:lnTo>
                  <a:lnTo>
                    <a:pt x="756" y="10546"/>
                  </a:lnTo>
                  <a:lnTo>
                    <a:pt x="683" y="10619"/>
                  </a:lnTo>
                  <a:lnTo>
                    <a:pt x="634" y="10692"/>
                  </a:lnTo>
                  <a:lnTo>
                    <a:pt x="610" y="10765"/>
                  </a:lnTo>
                  <a:lnTo>
                    <a:pt x="585" y="10863"/>
                  </a:lnTo>
                  <a:lnTo>
                    <a:pt x="1" y="14881"/>
                  </a:lnTo>
                  <a:lnTo>
                    <a:pt x="1" y="14881"/>
                  </a:lnTo>
                  <a:lnTo>
                    <a:pt x="1" y="15003"/>
                  </a:lnTo>
                  <a:lnTo>
                    <a:pt x="25" y="15149"/>
                  </a:lnTo>
                  <a:lnTo>
                    <a:pt x="98" y="15271"/>
                  </a:lnTo>
                  <a:lnTo>
                    <a:pt x="171" y="15368"/>
                  </a:lnTo>
                  <a:lnTo>
                    <a:pt x="171" y="15368"/>
                  </a:lnTo>
                  <a:lnTo>
                    <a:pt x="269" y="15441"/>
                  </a:lnTo>
                  <a:lnTo>
                    <a:pt x="366" y="15490"/>
                  </a:lnTo>
                  <a:lnTo>
                    <a:pt x="464" y="15514"/>
                  </a:lnTo>
                  <a:lnTo>
                    <a:pt x="585" y="15539"/>
                  </a:lnTo>
                  <a:lnTo>
                    <a:pt x="585" y="15539"/>
                  </a:lnTo>
                  <a:lnTo>
                    <a:pt x="659" y="15539"/>
                  </a:lnTo>
                  <a:lnTo>
                    <a:pt x="4677" y="14954"/>
                  </a:lnTo>
                  <a:lnTo>
                    <a:pt x="4677" y="14954"/>
                  </a:lnTo>
                  <a:lnTo>
                    <a:pt x="4848" y="14905"/>
                  </a:lnTo>
                  <a:lnTo>
                    <a:pt x="4921" y="14857"/>
                  </a:lnTo>
                  <a:lnTo>
                    <a:pt x="4994" y="14784"/>
                  </a:lnTo>
                  <a:lnTo>
                    <a:pt x="15539" y="4262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5" name="Shape 175"/>
            <p:cNvSpPr/>
            <p:nvPr/>
          </p:nvSpPr>
          <p:spPr>
            <a:xfrm>
              <a:off x="1974225" y="1711575"/>
              <a:ext cx="261825" cy="261850"/>
            </a:xfrm>
            <a:custGeom>
              <a:avLst/>
              <a:gdLst/>
              <a:ahLst/>
              <a:cxnLst/>
              <a:rect l="0" t="0" r="0" b="0"/>
              <a:pathLst>
                <a:path w="10473" h="10474" fill="none" extrusionOk="0">
                  <a:moveTo>
                    <a:pt x="0" y="10474"/>
                  </a:moveTo>
                  <a:lnTo>
                    <a:pt x="10473" y="1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6" name="Shape 176"/>
            <p:cNvSpPr/>
            <p:nvPr/>
          </p:nvSpPr>
          <p:spPr>
            <a:xfrm>
              <a:off x="1934650" y="2014200"/>
              <a:ext cx="44475" cy="44475"/>
            </a:xfrm>
            <a:custGeom>
              <a:avLst/>
              <a:gdLst/>
              <a:ahLst/>
              <a:cxnLst/>
              <a:rect l="0" t="0" r="0" b="0"/>
              <a:pathLst>
                <a:path w="1779" h="1779" fill="none" extrusionOk="0">
                  <a:moveTo>
                    <a:pt x="1778" y="1778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7" name="Shape 177"/>
            <p:cNvSpPr/>
            <p:nvPr/>
          </p:nvSpPr>
          <p:spPr>
            <a:xfrm>
              <a:off x="1944375" y="1947225"/>
              <a:ext cx="101725" cy="101700"/>
            </a:xfrm>
            <a:custGeom>
              <a:avLst/>
              <a:gdLst/>
              <a:ahLst/>
              <a:cxnLst/>
              <a:rect l="0" t="0" r="0" b="0"/>
              <a:pathLst>
                <a:path w="4069" h="4068" fill="none" extrusionOk="0">
                  <a:moveTo>
                    <a:pt x="1" y="49"/>
                  </a:moveTo>
                  <a:lnTo>
                    <a:pt x="1" y="49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20" y="4068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Arvirargus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466</TotalTime>
  <Words>530</Words>
  <Application>Microsoft Office PowerPoint</Application>
  <PresentationFormat>如螢幕大小 (16:9)</PresentationFormat>
  <Paragraphs>159</Paragraphs>
  <Slides>31</Slides>
  <Notes>29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31</vt:i4>
      </vt:variant>
    </vt:vector>
  </HeadingPairs>
  <TitlesOfParts>
    <vt:vector size="37" baseType="lpstr">
      <vt:lpstr>Arial</vt:lpstr>
      <vt:lpstr>新細明體</vt:lpstr>
      <vt:lpstr>Karla</vt:lpstr>
      <vt:lpstr>Montserrat</vt:lpstr>
      <vt:lpstr>Courier New</vt:lpstr>
      <vt:lpstr>Arvirargus template</vt:lpstr>
      <vt:lpstr>MicroPython  IOT 入門</vt:lpstr>
      <vt:lpstr>Agenda</vt:lpstr>
      <vt:lpstr>1. ESP32-S: MicroPython Firmware</vt:lpstr>
      <vt:lpstr> Flash firmware</vt:lpstr>
      <vt:lpstr>After flash fw.</vt:lpstr>
      <vt:lpstr>Hello World with GPIO</vt:lpstr>
      <vt:lpstr>ampy: 透過serial操作的好工具</vt:lpstr>
      <vt:lpstr>ampy: 透過serial操作的好工具</vt:lpstr>
      <vt:lpstr>ampy: 透過serial操作的好工具</vt:lpstr>
      <vt:lpstr>PowerPoint 簡報</vt:lpstr>
      <vt:lpstr>PowerPoint 簡報</vt:lpstr>
      <vt:lpstr>2. Sensor: DHT-11</vt:lpstr>
      <vt:lpstr>DHT-11 (溫溼度sensor)</vt:lpstr>
      <vt:lpstr>DHT-11 (溫溼度sensor)</vt:lpstr>
      <vt:lpstr>3. MQTT How to</vt:lpstr>
      <vt:lpstr>MQTT</vt:lpstr>
      <vt:lpstr>MQTT</vt:lpstr>
      <vt:lpstr>MQTT Demo 執行前先修改的部份</vt:lpstr>
      <vt:lpstr>4. Monitor with APP @ Phone</vt:lpstr>
      <vt:lpstr>MQTT</vt:lpstr>
      <vt:lpstr>MQTT</vt:lpstr>
      <vt:lpstr>MQTT</vt:lpstr>
      <vt:lpstr>MQTT</vt:lpstr>
      <vt:lpstr>5. Control a light or switch</vt:lpstr>
      <vt:lpstr>MQTT</vt:lpstr>
      <vt:lpstr>MQTT</vt:lpstr>
      <vt:lpstr>6. Make a chart</vt:lpstr>
      <vt:lpstr>Make a chart</vt:lpstr>
      <vt:lpstr>7. More about MQTT</vt:lpstr>
      <vt:lpstr>漏掉資料?</vt:lpstr>
      <vt:lpstr>THANKS!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MicroPython 102 IOT 入門</dc:title>
  <cp:lastModifiedBy>謝坤達</cp:lastModifiedBy>
  <cp:revision>8</cp:revision>
  <dcterms:modified xsi:type="dcterms:W3CDTF">2020-12-11T02:03:01Z</dcterms:modified>
</cp:coreProperties>
</file>